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5" r:id="rId16"/>
    <p:sldId id="284" r:id="rId17"/>
    <p:sldId id="286" r:id="rId18"/>
    <p:sldId id="287" r:id="rId19"/>
    <p:sldId id="288" r:id="rId20"/>
    <p:sldId id="289" r:id="rId21"/>
    <p:sldId id="290" r:id="rId22"/>
    <p:sldId id="291" r:id="rId23"/>
    <p:sldId id="264" r:id="rId24"/>
    <p:sldId id="292" r:id="rId25"/>
  </p:sldIdLst>
  <p:sldSz cx="18288000" cy="10287000"/>
  <p:notesSz cx="6858000" cy="9144000"/>
  <p:embeddedFontLst>
    <p:embeddedFont>
      <p:font typeface="Asap Medium" panose="020B0604020202020204" charset="-93"/>
      <p:regular r:id="rId26"/>
    </p:embeddedFont>
    <p:embeddedFont>
      <p:font typeface="Roboto" panose="02000000000000000000" pitchFamily="2" charset="0"/>
      <p:regular r:id="rId27"/>
    </p:embeddedFont>
    <p:embeddedFont>
      <p:font typeface="Saira Bold" panose="020B0604020202020204" charset="-9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5.sv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12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4.sv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9.sv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12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57.svg"/><Relationship Id="rId5" Type="http://schemas.openxmlformats.org/officeDocument/2006/relationships/image" Target="../media/image4.svg"/><Relationship Id="rId15" Type="http://schemas.openxmlformats.org/officeDocument/2006/relationships/image" Target="../media/image24.svg"/><Relationship Id="rId10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22.sv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" Type="http://schemas.openxmlformats.org/officeDocument/2006/relationships/image" Target="../media/image2.svg"/><Relationship Id="rId21" Type="http://schemas.openxmlformats.org/officeDocument/2006/relationships/image" Target="../media/image75.svg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17" Type="http://schemas.openxmlformats.org/officeDocument/2006/relationships/image" Target="../media/image71.svg"/><Relationship Id="rId25" Type="http://schemas.openxmlformats.org/officeDocument/2006/relationships/image" Target="../media/image79.svg"/><Relationship Id="rId2" Type="http://schemas.openxmlformats.org/officeDocument/2006/relationships/image" Target="../media/image1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29" Type="http://schemas.openxmlformats.org/officeDocument/2006/relationships/image" Target="../media/image8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24" Type="http://schemas.openxmlformats.org/officeDocument/2006/relationships/image" Target="../media/image78.png"/><Relationship Id="rId5" Type="http://schemas.openxmlformats.org/officeDocument/2006/relationships/image" Target="../media/image4.svg"/><Relationship Id="rId15" Type="http://schemas.openxmlformats.org/officeDocument/2006/relationships/image" Target="../media/image69.svg"/><Relationship Id="rId23" Type="http://schemas.openxmlformats.org/officeDocument/2006/relationships/image" Target="../media/image77.svg"/><Relationship Id="rId28" Type="http://schemas.openxmlformats.org/officeDocument/2006/relationships/image" Target="../media/image82.png"/><Relationship Id="rId10" Type="http://schemas.openxmlformats.org/officeDocument/2006/relationships/image" Target="../media/image64.png"/><Relationship Id="rId19" Type="http://schemas.openxmlformats.org/officeDocument/2006/relationships/image" Target="../media/image73.svg"/><Relationship Id="rId4" Type="http://schemas.openxmlformats.org/officeDocument/2006/relationships/image" Target="../media/image3.png"/><Relationship Id="rId9" Type="http://schemas.openxmlformats.org/officeDocument/2006/relationships/image" Target="../media/image63.sv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6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9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92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95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98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expo.dev/accounts/nguyenthanhhiep/projects/snapbuy/builds/749e48c2-da1e-4574-b896-10c10e07443a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hyperlink" Target="https://snack.expo.dev/@winteryukihaku/mobileap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hyperlink" Target="https://github.com/Hiep0718/SnapBuy_Mobile" TargetMode="External"/><Relationship Id="rId5" Type="http://schemas.openxmlformats.org/officeDocument/2006/relationships/image" Target="../media/image4.svg"/><Relationship Id="rId10" Type="http://schemas.openxmlformats.org/officeDocument/2006/relationships/hyperlink" Target="https://github.com/quanghien2024/VideoSharingApp.git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3" Type="http://schemas.openxmlformats.org/officeDocument/2006/relationships/image" Target="../media/image2.svg"/><Relationship Id="rId21" Type="http://schemas.openxmlformats.org/officeDocument/2006/relationships/image" Target="../media/image50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20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4" Type="http://schemas.openxmlformats.org/officeDocument/2006/relationships/image" Target="../media/image19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3.sv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4.sv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2457400" y="1880268"/>
            <a:ext cx="13363575" cy="7477125"/>
            <a:chOff x="-7327" y="-15075"/>
            <a:chExt cx="3420621" cy="1913890"/>
          </a:xfrm>
        </p:grpSpPr>
        <p:sp>
          <p:nvSpPr>
            <p:cNvPr id="4" name="Freeform 4"/>
            <p:cNvSpPr/>
            <p:nvPr/>
          </p:nvSpPr>
          <p:spPr>
            <a:xfrm>
              <a:off x="-7327" y="-15075"/>
              <a:ext cx="3420621" cy="1913890"/>
            </a:xfrm>
            <a:custGeom>
              <a:avLst/>
              <a:gdLst/>
              <a:ahLst/>
              <a:cxnLst/>
              <a:rect l="l" t="t" r="r" b="b"/>
              <a:pathLst>
                <a:path w="3420621" h="1913890">
                  <a:moveTo>
                    <a:pt x="0" y="0"/>
                  </a:moveTo>
                  <a:lnTo>
                    <a:pt x="3420621" y="0"/>
                  </a:lnTo>
                  <a:lnTo>
                    <a:pt x="342062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2308025" y="656615"/>
            <a:ext cx="13671950" cy="8973771"/>
          </a:xfrm>
          <a:custGeom>
            <a:avLst/>
            <a:gdLst/>
            <a:ahLst/>
            <a:cxnLst/>
            <a:rect l="l" t="t" r="r" b="b"/>
            <a:pathLst>
              <a:path w="13671950" h="8973771">
                <a:moveTo>
                  <a:pt x="0" y="0"/>
                </a:moveTo>
                <a:lnTo>
                  <a:pt x="13671950" y="0"/>
                </a:lnTo>
                <a:lnTo>
                  <a:pt x="13671950" y="8973770"/>
                </a:lnTo>
                <a:lnTo>
                  <a:pt x="0" y="897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5148198" y="3200400"/>
            <a:ext cx="1345552" cy="1054423"/>
          </a:xfrm>
          <a:custGeom>
            <a:avLst/>
            <a:gdLst/>
            <a:ahLst/>
            <a:cxnLst/>
            <a:rect l="l" t="t" r="r" b="b"/>
            <a:pathLst>
              <a:path w="1345552" h="1054423">
                <a:moveTo>
                  <a:pt x="0" y="0"/>
                </a:moveTo>
                <a:lnTo>
                  <a:pt x="1345551" y="0"/>
                </a:lnTo>
                <a:lnTo>
                  <a:pt x="1345551" y="1054423"/>
                </a:lnTo>
                <a:lnTo>
                  <a:pt x="0" y="10544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 rot="-236163">
            <a:off x="1580301" y="5195494"/>
            <a:ext cx="1811447" cy="3343275"/>
          </a:xfrm>
          <a:custGeom>
            <a:avLst/>
            <a:gdLst/>
            <a:ahLst/>
            <a:cxnLst/>
            <a:rect l="l" t="t" r="r" b="b"/>
            <a:pathLst>
              <a:path w="1811447" h="3343275">
                <a:moveTo>
                  <a:pt x="0" y="0"/>
                </a:moveTo>
                <a:lnTo>
                  <a:pt x="1811448" y="0"/>
                </a:lnTo>
                <a:lnTo>
                  <a:pt x="1811448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TextBox 8"/>
          <p:cNvSpPr txBox="1"/>
          <p:nvPr/>
        </p:nvSpPr>
        <p:spPr>
          <a:xfrm>
            <a:off x="3506936" y="4391316"/>
            <a:ext cx="11274128" cy="1227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6"/>
              </a:lnSpc>
            </a:pPr>
            <a:r>
              <a:rPr lang="en-US" sz="66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VIDEO SHARING APP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86200" y="6140591"/>
            <a:ext cx="6268211" cy="58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Lớp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học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phần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: DHKTPM18B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B74C26FE-EC92-0BC3-813E-6A29112C9339}"/>
              </a:ext>
            </a:extLst>
          </p:cNvPr>
          <p:cNvSpPr txBox="1"/>
          <p:nvPr/>
        </p:nvSpPr>
        <p:spPr>
          <a:xfrm>
            <a:off x="2133600" y="6821909"/>
            <a:ext cx="6268211" cy="58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Nhóm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: 28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AE022C38-A75C-0D61-9532-E1504B139864}"/>
              </a:ext>
            </a:extLst>
          </p:cNvPr>
          <p:cNvSpPr txBox="1"/>
          <p:nvPr/>
        </p:nvSpPr>
        <p:spPr>
          <a:xfrm>
            <a:off x="3518006" y="7540808"/>
            <a:ext cx="6268211" cy="58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GVHD: Nguyễn Minh Hải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CA1ED-FEAD-0332-775E-81F7FD165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AC408D5-2E2F-CA4E-042C-98E9F9FE9664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6E29A37-3E8C-AF32-5660-E5D9C1489518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CB8C5D4D-1755-8101-5062-ACCB276C4952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25B0B6B8-534A-4863-FBFE-0425DF26516C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56BBB56-34F2-D311-EF47-752C3E2AEE30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C9DB19C1-62D0-F06D-DA08-5C62DC95EEB0}"/>
              </a:ext>
            </a:extLst>
          </p:cNvPr>
          <p:cNvSpPr txBox="1"/>
          <p:nvPr/>
        </p:nvSpPr>
        <p:spPr>
          <a:xfrm>
            <a:off x="3329957" y="2334597"/>
            <a:ext cx="11671385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Bảo </a:t>
            </a:r>
            <a:r>
              <a:rPr lang="en-US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trì</a:t>
            </a:r>
            <a:r>
              <a:rPr lang="en-US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định</a:t>
            </a:r>
            <a:r>
              <a:rPr lang="en-US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kỳ</a:t>
            </a:r>
            <a:endParaRPr lang="en-US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844E9466-C345-957E-51DE-CEF27DC8822B}"/>
              </a:ext>
            </a:extLst>
          </p:cNvPr>
          <p:cNvSpPr/>
          <p:nvPr/>
        </p:nvSpPr>
        <p:spPr>
          <a:xfrm rot="-1727232">
            <a:off x="-190075" y="757084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BF13B75-7EDF-A63F-AEDB-F73AA4C69B11}"/>
              </a:ext>
            </a:extLst>
          </p:cNvPr>
          <p:cNvSpPr/>
          <p:nvPr/>
        </p:nvSpPr>
        <p:spPr>
          <a:xfrm>
            <a:off x="-2324863" y="7695982"/>
            <a:ext cx="3478876" cy="4114800"/>
          </a:xfrm>
          <a:custGeom>
            <a:avLst/>
            <a:gdLst/>
            <a:ahLst/>
            <a:cxnLst/>
            <a:rect l="l" t="t" r="r" b="b"/>
            <a:pathLst>
              <a:path w="3478876" h="4114800">
                <a:moveTo>
                  <a:pt x="0" y="0"/>
                </a:moveTo>
                <a:lnTo>
                  <a:pt x="3478877" y="0"/>
                </a:lnTo>
                <a:lnTo>
                  <a:pt x="34788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EA9A64D3-03B3-A864-4B33-130CE754ED4C}"/>
              </a:ext>
            </a:extLst>
          </p:cNvPr>
          <p:cNvSpPr/>
          <p:nvPr/>
        </p:nvSpPr>
        <p:spPr>
          <a:xfrm flipH="1">
            <a:off x="3774703" y="8097339"/>
            <a:ext cx="3170242" cy="3927102"/>
          </a:xfrm>
          <a:custGeom>
            <a:avLst/>
            <a:gdLst/>
            <a:ahLst/>
            <a:cxnLst/>
            <a:rect l="l" t="t" r="r" b="b"/>
            <a:pathLst>
              <a:path w="3170242" h="3927102">
                <a:moveTo>
                  <a:pt x="3170242" y="0"/>
                </a:moveTo>
                <a:lnTo>
                  <a:pt x="0" y="0"/>
                </a:lnTo>
                <a:lnTo>
                  <a:pt x="0" y="3927102"/>
                </a:lnTo>
                <a:lnTo>
                  <a:pt x="3170242" y="3927102"/>
                </a:lnTo>
                <a:lnTo>
                  <a:pt x="317024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FB529934-6E7C-7275-17E5-3577EF33BDDE}"/>
              </a:ext>
            </a:extLst>
          </p:cNvPr>
          <p:cNvSpPr txBox="1"/>
          <p:nvPr/>
        </p:nvSpPr>
        <p:spPr>
          <a:xfrm>
            <a:off x="6003340" y="4590532"/>
            <a:ext cx="8243847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Cập nhật thư viện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Expo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/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React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Native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Tối ưu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cache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&amp;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preload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video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Thu thập phản hồi người dùng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Sao lưu dữ liệu (nếu có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backend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)</a:t>
            </a: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404481E0-723E-339D-B6F5-9070B6D31D5E}"/>
              </a:ext>
            </a:extLst>
          </p:cNvPr>
          <p:cNvSpPr/>
          <p:nvPr/>
        </p:nvSpPr>
        <p:spPr>
          <a:xfrm>
            <a:off x="710886" y="3236526"/>
            <a:ext cx="3802771" cy="8787915"/>
          </a:xfrm>
          <a:custGeom>
            <a:avLst/>
            <a:gdLst/>
            <a:ahLst/>
            <a:cxnLst/>
            <a:rect l="l" t="t" r="r" b="b"/>
            <a:pathLst>
              <a:path w="3802771" h="8787915">
                <a:moveTo>
                  <a:pt x="0" y="0"/>
                </a:moveTo>
                <a:lnTo>
                  <a:pt x="3802770" y="0"/>
                </a:lnTo>
                <a:lnTo>
                  <a:pt x="3802770" y="8787915"/>
                </a:lnTo>
                <a:lnTo>
                  <a:pt x="0" y="8787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72592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EDE18-22B4-3286-26AE-CAC80A87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4491519-67AC-8C4D-218D-44E728831D0C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11EA3C5-2B0F-F489-208A-3DF0DCF89702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ABFEB06-4998-C003-51C4-1C767A4EA986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4DE20149-204B-EA77-F64A-BF4A029BE35F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2C470CB-31BD-ECF5-0B49-66CBFD3353D3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E3CB9AD3-8FDC-80CB-F905-BE01D16DD4AC}"/>
              </a:ext>
            </a:extLst>
          </p:cNvPr>
          <p:cNvSpPr txBox="1"/>
          <p:nvPr/>
        </p:nvSpPr>
        <p:spPr>
          <a:xfrm>
            <a:off x="3329957" y="2334597"/>
            <a:ext cx="11671385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Kết quả đạt được</a:t>
            </a:r>
            <a:endParaRPr lang="en-US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B2728C27-AB7D-C290-13CF-9033681FD3C2}"/>
              </a:ext>
            </a:extLst>
          </p:cNvPr>
          <p:cNvSpPr/>
          <p:nvPr/>
        </p:nvSpPr>
        <p:spPr>
          <a:xfrm rot="-1727232">
            <a:off x="-190075" y="757084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8C6F7FD-A0B5-B809-6E25-67AA462D49FA}"/>
              </a:ext>
            </a:extLst>
          </p:cNvPr>
          <p:cNvSpPr/>
          <p:nvPr/>
        </p:nvSpPr>
        <p:spPr>
          <a:xfrm>
            <a:off x="-2324863" y="7695982"/>
            <a:ext cx="3478876" cy="4114800"/>
          </a:xfrm>
          <a:custGeom>
            <a:avLst/>
            <a:gdLst/>
            <a:ahLst/>
            <a:cxnLst/>
            <a:rect l="l" t="t" r="r" b="b"/>
            <a:pathLst>
              <a:path w="3478876" h="4114800">
                <a:moveTo>
                  <a:pt x="0" y="0"/>
                </a:moveTo>
                <a:lnTo>
                  <a:pt x="3478877" y="0"/>
                </a:lnTo>
                <a:lnTo>
                  <a:pt x="34788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BC1403E5-8BDB-69F0-0518-985A62911827}"/>
              </a:ext>
            </a:extLst>
          </p:cNvPr>
          <p:cNvSpPr txBox="1"/>
          <p:nvPr/>
        </p:nvSpPr>
        <p:spPr>
          <a:xfrm>
            <a:off x="5566097" y="4771012"/>
            <a:ext cx="8243847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Hoàn thiện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app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mô phỏng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video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sharing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Giao diện thân thiện, thao tác mượt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Đáp ứng yêu cầu môn học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Hiểu rõ quy trình SDLC</a:t>
            </a: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D0DD8680-143F-6387-9B2B-834AC15E49B5}"/>
              </a:ext>
            </a:extLst>
          </p:cNvPr>
          <p:cNvSpPr/>
          <p:nvPr/>
        </p:nvSpPr>
        <p:spPr>
          <a:xfrm>
            <a:off x="490474" y="3666169"/>
            <a:ext cx="3947769" cy="8862339"/>
          </a:xfrm>
          <a:custGeom>
            <a:avLst/>
            <a:gdLst/>
            <a:ahLst/>
            <a:cxnLst/>
            <a:rect l="l" t="t" r="r" b="b"/>
            <a:pathLst>
              <a:path w="3947769" h="8862339">
                <a:moveTo>
                  <a:pt x="0" y="0"/>
                </a:moveTo>
                <a:lnTo>
                  <a:pt x="3947769" y="0"/>
                </a:lnTo>
                <a:lnTo>
                  <a:pt x="3947769" y="8862338"/>
                </a:lnTo>
                <a:lnTo>
                  <a:pt x="0" y="8862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A7F7388D-A072-9A0C-E0B2-42C4ADBCD1E5}"/>
              </a:ext>
            </a:extLst>
          </p:cNvPr>
          <p:cNvSpPr/>
          <p:nvPr/>
        </p:nvSpPr>
        <p:spPr>
          <a:xfrm>
            <a:off x="14450527" y="6656436"/>
            <a:ext cx="2614235" cy="5039490"/>
          </a:xfrm>
          <a:custGeom>
            <a:avLst/>
            <a:gdLst/>
            <a:ahLst/>
            <a:cxnLst/>
            <a:rect l="l" t="t" r="r" b="b"/>
            <a:pathLst>
              <a:path w="2614235" h="5039490">
                <a:moveTo>
                  <a:pt x="0" y="0"/>
                </a:moveTo>
                <a:lnTo>
                  <a:pt x="2614236" y="0"/>
                </a:lnTo>
                <a:lnTo>
                  <a:pt x="2614236" y="5039489"/>
                </a:lnTo>
                <a:lnTo>
                  <a:pt x="0" y="5039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5942FF5-AC67-EA8F-CA4D-49A83EF48B5D}"/>
              </a:ext>
            </a:extLst>
          </p:cNvPr>
          <p:cNvSpPr/>
          <p:nvPr/>
        </p:nvSpPr>
        <p:spPr>
          <a:xfrm>
            <a:off x="4438243" y="8425443"/>
            <a:ext cx="2660830" cy="3296073"/>
          </a:xfrm>
          <a:custGeom>
            <a:avLst/>
            <a:gdLst/>
            <a:ahLst/>
            <a:cxnLst/>
            <a:rect l="l" t="t" r="r" b="b"/>
            <a:pathLst>
              <a:path w="2660830" h="3296073">
                <a:moveTo>
                  <a:pt x="0" y="0"/>
                </a:moveTo>
                <a:lnTo>
                  <a:pt x="2660830" y="0"/>
                </a:lnTo>
                <a:lnTo>
                  <a:pt x="2660830" y="3296072"/>
                </a:lnTo>
                <a:lnTo>
                  <a:pt x="0" y="32960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1747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66322-E701-B22B-35A8-364A1EA7E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7D9F61E-5380-63F9-DE31-30B98E177C2F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8BDB033-364F-D7A6-6C5A-186D4AEA4792}"/>
              </a:ext>
            </a:extLst>
          </p:cNvPr>
          <p:cNvGrpSpPr/>
          <p:nvPr/>
        </p:nvGrpSpPr>
        <p:grpSpPr>
          <a:xfrm>
            <a:off x="2308025" y="656614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50655E2-7B94-76EC-BD4B-D928E41CB0C0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75DA6C6A-88FF-19B3-B73B-07E12F5FEF4B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0EFD463-DBC1-5F2D-3269-8FC4709AA713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7" name="Group 2">
            <a:extLst>
              <a:ext uri="{FF2B5EF4-FFF2-40B4-BE49-F238E27FC236}">
                <a16:creationId xmlns:a16="http://schemas.microsoft.com/office/drawing/2014/main" id="{B37506B3-6016-E481-B644-E4C3401A6469}"/>
              </a:ext>
            </a:extLst>
          </p:cNvPr>
          <p:cNvGrpSpPr/>
          <p:nvPr/>
        </p:nvGrpSpPr>
        <p:grpSpPr>
          <a:xfrm>
            <a:off x="8995949" y="2567852"/>
            <a:ext cx="6554402" cy="6509584"/>
            <a:chOff x="0" y="0"/>
            <a:chExt cx="2336931" cy="2320951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BF7DE7BC-528C-B3E1-AD04-C6997B268C51}"/>
                </a:ext>
              </a:extLst>
            </p:cNvPr>
            <p:cNvSpPr/>
            <p:nvPr/>
          </p:nvSpPr>
          <p:spPr>
            <a:xfrm>
              <a:off x="-10795" y="-1905"/>
              <a:ext cx="2347599" cy="2322729"/>
            </a:xfrm>
            <a:custGeom>
              <a:avLst/>
              <a:gdLst/>
              <a:ahLst/>
              <a:cxnLst/>
              <a:rect l="l" t="t" r="r" b="b"/>
              <a:pathLst>
                <a:path w="2347599" h="2322729">
                  <a:moveTo>
                    <a:pt x="2331470" y="186309"/>
                  </a:moveTo>
                  <a:cubicBezTo>
                    <a:pt x="2331089" y="125349"/>
                    <a:pt x="2340487" y="8509"/>
                    <a:pt x="2340487" y="8509"/>
                  </a:cubicBezTo>
                  <a:lnTo>
                    <a:pt x="2195580" y="6223"/>
                  </a:lnTo>
                  <a:lnTo>
                    <a:pt x="1990094" y="16002"/>
                  </a:lnTo>
                  <a:cubicBezTo>
                    <a:pt x="1990094" y="16002"/>
                    <a:pt x="1656465" y="0"/>
                    <a:pt x="1624588" y="14986"/>
                  </a:cubicBezTo>
                  <a:cubicBezTo>
                    <a:pt x="1592584" y="29972"/>
                    <a:pt x="1526671" y="6223"/>
                    <a:pt x="1526671" y="6223"/>
                  </a:cubicBezTo>
                  <a:lnTo>
                    <a:pt x="931164" y="4318"/>
                  </a:lnTo>
                  <a:lnTo>
                    <a:pt x="640207" y="3556"/>
                  </a:lnTo>
                  <a:lnTo>
                    <a:pt x="413258" y="11430"/>
                  </a:lnTo>
                  <a:lnTo>
                    <a:pt x="149479" y="10668"/>
                  </a:lnTo>
                  <a:lnTo>
                    <a:pt x="49403" y="1905"/>
                  </a:lnTo>
                  <a:cubicBezTo>
                    <a:pt x="33528" y="1905"/>
                    <a:pt x="20701" y="14605"/>
                    <a:pt x="20701" y="30480"/>
                  </a:cubicBezTo>
                  <a:lnTo>
                    <a:pt x="36957" y="275590"/>
                  </a:lnTo>
                  <a:lnTo>
                    <a:pt x="19177" y="546989"/>
                  </a:lnTo>
                  <a:lnTo>
                    <a:pt x="17018" y="1677061"/>
                  </a:lnTo>
                  <a:lnTo>
                    <a:pt x="25019" y="1855877"/>
                  </a:lnTo>
                  <a:cubicBezTo>
                    <a:pt x="25019" y="1855877"/>
                    <a:pt x="0" y="1897025"/>
                    <a:pt x="16002" y="2057045"/>
                  </a:cubicBezTo>
                  <a:cubicBezTo>
                    <a:pt x="32004" y="2217065"/>
                    <a:pt x="49276" y="2312315"/>
                    <a:pt x="49276" y="2312315"/>
                  </a:cubicBezTo>
                  <a:lnTo>
                    <a:pt x="132842" y="2312569"/>
                  </a:lnTo>
                  <a:lnTo>
                    <a:pt x="305562" y="2296059"/>
                  </a:lnTo>
                  <a:lnTo>
                    <a:pt x="532511" y="2313585"/>
                  </a:lnTo>
                  <a:lnTo>
                    <a:pt x="771144" y="2322729"/>
                  </a:lnTo>
                  <a:lnTo>
                    <a:pt x="906526" y="2297583"/>
                  </a:lnTo>
                  <a:lnTo>
                    <a:pt x="1008761" y="2314855"/>
                  </a:lnTo>
                  <a:lnTo>
                    <a:pt x="1591441" y="2316760"/>
                  </a:lnTo>
                  <a:lnTo>
                    <a:pt x="1834392" y="2317395"/>
                  </a:lnTo>
                  <a:lnTo>
                    <a:pt x="2071247" y="2307743"/>
                  </a:lnTo>
                  <a:lnTo>
                    <a:pt x="2257556" y="2318538"/>
                  </a:lnTo>
                  <a:lnTo>
                    <a:pt x="2335026" y="2318792"/>
                  </a:lnTo>
                  <a:lnTo>
                    <a:pt x="2335407" y="2170837"/>
                  </a:lnTo>
                  <a:lnTo>
                    <a:pt x="2335661" y="2057172"/>
                  </a:lnTo>
                  <a:lnTo>
                    <a:pt x="2327787" y="1851686"/>
                  </a:lnTo>
                  <a:lnTo>
                    <a:pt x="2336677" y="1683538"/>
                  </a:lnTo>
                  <a:lnTo>
                    <a:pt x="2338455" y="671576"/>
                  </a:lnTo>
                  <a:lnTo>
                    <a:pt x="2347599" y="424561"/>
                  </a:lnTo>
                  <a:cubicBezTo>
                    <a:pt x="2347599" y="424561"/>
                    <a:pt x="2331597" y="247015"/>
                    <a:pt x="2331216" y="186055"/>
                  </a:cubicBezTo>
                  <a:close/>
                </a:path>
              </a:pathLst>
            </a:custGeom>
            <a:solidFill>
              <a:srgbClr val="866644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36" name="Group 4">
            <a:extLst>
              <a:ext uri="{FF2B5EF4-FFF2-40B4-BE49-F238E27FC236}">
                <a16:creationId xmlns:a16="http://schemas.microsoft.com/office/drawing/2014/main" id="{918325C4-5C52-D55C-CC7F-788D7EE10BEC}"/>
              </a:ext>
            </a:extLst>
          </p:cNvPr>
          <p:cNvGrpSpPr/>
          <p:nvPr/>
        </p:nvGrpSpPr>
        <p:grpSpPr>
          <a:xfrm>
            <a:off x="9232529" y="2770380"/>
            <a:ext cx="6081243" cy="6104528"/>
            <a:chOff x="0" y="0"/>
            <a:chExt cx="2242636" cy="2251223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2B3A7DA2-4644-8286-98B1-F8A57073DACA}"/>
                </a:ext>
              </a:extLst>
            </p:cNvPr>
            <p:cNvSpPr/>
            <p:nvPr/>
          </p:nvSpPr>
          <p:spPr>
            <a:xfrm>
              <a:off x="-10795" y="-1905"/>
              <a:ext cx="2253304" cy="2253001"/>
            </a:xfrm>
            <a:custGeom>
              <a:avLst/>
              <a:gdLst/>
              <a:ahLst/>
              <a:cxnLst/>
              <a:rect l="l" t="t" r="r" b="b"/>
              <a:pathLst>
                <a:path w="2253304" h="2253001">
                  <a:moveTo>
                    <a:pt x="2237175" y="186309"/>
                  </a:moveTo>
                  <a:cubicBezTo>
                    <a:pt x="2236794" y="125349"/>
                    <a:pt x="2246192" y="8509"/>
                    <a:pt x="2246192" y="8509"/>
                  </a:cubicBezTo>
                  <a:lnTo>
                    <a:pt x="2101285" y="6223"/>
                  </a:lnTo>
                  <a:lnTo>
                    <a:pt x="1895799" y="16002"/>
                  </a:lnTo>
                  <a:cubicBezTo>
                    <a:pt x="1895799" y="16002"/>
                    <a:pt x="1562170" y="0"/>
                    <a:pt x="1530293" y="14986"/>
                  </a:cubicBezTo>
                  <a:cubicBezTo>
                    <a:pt x="1498289" y="29972"/>
                    <a:pt x="1432376" y="6223"/>
                    <a:pt x="1432376" y="6223"/>
                  </a:cubicBezTo>
                  <a:lnTo>
                    <a:pt x="931164" y="4318"/>
                  </a:lnTo>
                  <a:lnTo>
                    <a:pt x="640207" y="3556"/>
                  </a:lnTo>
                  <a:lnTo>
                    <a:pt x="413258" y="11430"/>
                  </a:lnTo>
                  <a:lnTo>
                    <a:pt x="149479" y="10668"/>
                  </a:lnTo>
                  <a:lnTo>
                    <a:pt x="49403" y="1905"/>
                  </a:lnTo>
                  <a:cubicBezTo>
                    <a:pt x="33528" y="1905"/>
                    <a:pt x="20701" y="14605"/>
                    <a:pt x="20701" y="30480"/>
                  </a:cubicBezTo>
                  <a:lnTo>
                    <a:pt x="36957" y="275590"/>
                  </a:lnTo>
                  <a:lnTo>
                    <a:pt x="19177" y="546989"/>
                  </a:lnTo>
                  <a:lnTo>
                    <a:pt x="17018" y="1607333"/>
                  </a:lnTo>
                  <a:lnTo>
                    <a:pt x="25019" y="1786149"/>
                  </a:lnTo>
                  <a:cubicBezTo>
                    <a:pt x="25019" y="1786149"/>
                    <a:pt x="0" y="1827297"/>
                    <a:pt x="16002" y="1987317"/>
                  </a:cubicBezTo>
                  <a:cubicBezTo>
                    <a:pt x="32004" y="2147337"/>
                    <a:pt x="49276" y="2242587"/>
                    <a:pt x="49276" y="2242587"/>
                  </a:cubicBezTo>
                  <a:lnTo>
                    <a:pt x="132842" y="2242841"/>
                  </a:lnTo>
                  <a:lnTo>
                    <a:pt x="305562" y="2226331"/>
                  </a:lnTo>
                  <a:lnTo>
                    <a:pt x="532511" y="2243857"/>
                  </a:lnTo>
                  <a:lnTo>
                    <a:pt x="771144" y="2253001"/>
                  </a:lnTo>
                  <a:lnTo>
                    <a:pt x="906526" y="2227855"/>
                  </a:lnTo>
                  <a:lnTo>
                    <a:pt x="1008761" y="2245127"/>
                  </a:lnTo>
                  <a:lnTo>
                    <a:pt x="1497146" y="2247032"/>
                  </a:lnTo>
                  <a:lnTo>
                    <a:pt x="1740097" y="2247667"/>
                  </a:lnTo>
                  <a:lnTo>
                    <a:pt x="1976952" y="2238015"/>
                  </a:lnTo>
                  <a:lnTo>
                    <a:pt x="2163261" y="2248810"/>
                  </a:lnTo>
                  <a:lnTo>
                    <a:pt x="2240731" y="2249064"/>
                  </a:lnTo>
                  <a:lnTo>
                    <a:pt x="2241112" y="2101109"/>
                  </a:lnTo>
                  <a:lnTo>
                    <a:pt x="2241366" y="1987444"/>
                  </a:lnTo>
                  <a:lnTo>
                    <a:pt x="2233492" y="1781958"/>
                  </a:lnTo>
                  <a:lnTo>
                    <a:pt x="2242382" y="1613810"/>
                  </a:lnTo>
                  <a:lnTo>
                    <a:pt x="2244160" y="671576"/>
                  </a:lnTo>
                  <a:lnTo>
                    <a:pt x="2253304" y="424561"/>
                  </a:lnTo>
                  <a:cubicBezTo>
                    <a:pt x="2253304" y="424561"/>
                    <a:pt x="2237302" y="247015"/>
                    <a:pt x="2236921" y="186055"/>
                  </a:cubicBezTo>
                  <a:close/>
                </a:path>
              </a:pathLst>
            </a:custGeom>
            <a:solidFill>
              <a:srgbClr val="FFF3D9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38" name="Group 6">
            <a:extLst>
              <a:ext uri="{FF2B5EF4-FFF2-40B4-BE49-F238E27FC236}">
                <a16:creationId xmlns:a16="http://schemas.microsoft.com/office/drawing/2014/main" id="{AC6F126F-23FD-7650-2EA3-073F4A74F566}"/>
              </a:ext>
            </a:extLst>
          </p:cNvPr>
          <p:cNvGrpSpPr/>
          <p:nvPr/>
        </p:nvGrpSpPr>
        <p:grpSpPr>
          <a:xfrm>
            <a:off x="9623464" y="3132737"/>
            <a:ext cx="5299372" cy="5379813"/>
            <a:chOff x="0" y="0"/>
            <a:chExt cx="7065829" cy="7173084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6918D7C0-BF9F-8925-9E59-55537459095F}"/>
                </a:ext>
              </a:extLst>
            </p:cNvPr>
            <p:cNvSpPr/>
            <p:nvPr/>
          </p:nvSpPr>
          <p:spPr>
            <a:xfrm>
              <a:off x="0" y="28825"/>
              <a:ext cx="7065829" cy="7144259"/>
            </a:xfrm>
            <a:custGeom>
              <a:avLst/>
              <a:gdLst/>
              <a:ahLst/>
              <a:cxnLst/>
              <a:rect l="l" t="t" r="r" b="b"/>
              <a:pathLst>
                <a:path w="7065829" h="7144259">
                  <a:moveTo>
                    <a:pt x="0" y="0"/>
                  </a:moveTo>
                  <a:lnTo>
                    <a:pt x="7065829" y="0"/>
                  </a:lnTo>
                  <a:lnTo>
                    <a:pt x="7065829" y="7144259"/>
                  </a:lnTo>
                  <a:lnTo>
                    <a:pt x="0" y="7144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F98D43B9-A2DB-7310-06D8-86334D371B05}"/>
                </a:ext>
              </a:extLst>
            </p:cNvPr>
            <p:cNvSpPr/>
            <p:nvPr/>
          </p:nvSpPr>
          <p:spPr>
            <a:xfrm>
              <a:off x="3065901" y="915347"/>
              <a:ext cx="1548348" cy="931824"/>
            </a:xfrm>
            <a:custGeom>
              <a:avLst/>
              <a:gdLst/>
              <a:ahLst/>
              <a:cxnLst/>
              <a:rect l="l" t="t" r="r" b="b"/>
              <a:pathLst>
                <a:path w="1548348" h="931824">
                  <a:moveTo>
                    <a:pt x="0" y="0"/>
                  </a:moveTo>
                  <a:lnTo>
                    <a:pt x="1548347" y="0"/>
                  </a:lnTo>
                  <a:lnTo>
                    <a:pt x="1548347" y="931824"/>
                  </a:lnTo>
                  <a:lnTo>
                    <a:pt x="0" y="931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5B433E7-BEF8-FD4A-5915-633E5C9730AF}"/>
                </a:ext>
              </a:extLst>
            </p:cNvPr>
            <p:cNvSpPr/>
            <p:nvPr/>
          </p:nvSpPr>
          <p:spPr>
            <a:xfrm>
              <a:off x="3430232" y="994365"/>
              <a:ext cx="2659748" cy="1958542"/>
            </a:xfrm>
            <a:custGeom>
              <a:avLst/>
              <a:gdLst/>
              <a:ahLst/>
              <a:cxnLst/>
              <a:rect l="l" t="t" r="r" b="b"/>
              <a:pathLst>
                <a:path w="2659748" h="1958542">
                  <a:moveTo>
                    <a:pt x="0" y="0"/>
                  </a:moveTo>
                  <a:lnTo>
                    <a:pt x="2659747" y="0"/>
                  </a:lnTo>
                  <a:lnTo>
                    <a:pt x="2659747" y="1958541"/>
                  </a:lnTo>
                  <a:lnTo>
                    <a:pt x="0" y="1958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C4ABAB8-CD0B-30E7-DEDD-E85D3350E471}"/>
                </a:ext>
              </a:extLst>
            </p:cNvPr>
            <p:cNvSpPr/>
            <p:nvPr/>
          </p:nvSpPr>
          <p:spPr>
            <a:xfrm>
              <a:off x="3316114" y="1912078"/>
              <a:ext cx="934027" cy="915347"/>
            </a:xfrm>
            <a:custGeom>
              <a:avLst/>
              <a:gdLst/>
              <a:ahLst/>
              <a:cxnLst/>
              <a:rect l="l" t="t" r="r" b="b"/>
              <a:pathLst>
                <a:path w="934027" h="915347">
                  <a:moveTo>
                    <a:pt x="0" y="0"/>
                  </a:moveTo>
                  <a:lnTo>
                    <a:pt x="934028" y="0"/>
                  </a:lnTo>
                  <a:lnTo>
                    <a:pt x="934028" y="915347"/>
                  </a:lnTo>
                  <a:lnTo>
                    <a:pt x="0" y="91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01AB33C1-9F14-3724-D352-F8FD1E05B750}"/>
                </a:ext>
              </a:extLst>
            </p:cNvPr>
            <p:cNvSpPr/>
            <p:nvPr/>
          </p:nvSpPr>
          <p:spPr>
            <a:xfrm>
              <a:off x="3919135" y="2651526"/>
              <a:ext cx="934027" cy="915347"/>
            </a:xfrm>
            <a:custGeom>
              <a:avLst/>
              <a:gdLst/>
              <a:ahLst/>
              <a:cxnLst/>
              <a:rect l="l" t="t" r="r" b="b"/>
              <a:pathLst>
                <a:path w="934027" h="915347">
                  <a:moveTo>
                    <a:pt x="0" y="0"/>
                  </a:moveTo>
                  <a:lnTo>
                    <a:pt x="934027" y="0"/>
                  </a:lnTo>
                  <a:lnTo>
                    <a:pt x="934027" y="915347"/>
                  </a:lnTo>
                  <a:lnTo>
                    <a:pt x="0" y="91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E64E7806-AD38-A45F-1086-A8DC3F66BECF}"/>
                </a:ext>
              </a:extLst>
            </p:cNvPr>
            <p:cNvSpPr/>
            <p:nvPr/>
          </p:nvSpPr>
          <p:spPr>
            <a:xfrm>
              <a:off x="2598887" y="2651526"/>
              <a:ext cx="934027" cy="915347"/>
            </a:xfrm>
            <a:custGeom>
              <a:avLst/>
              <a:gdLst/>
              <a:ahLst/>
              <a:cxnLst/>
              <a:rect l="l" t="t" r="r" b="b"/>
              <a:pathLst>
                <a:path w="934027" h="915347">
                  <a:moveTo>
                    <a:pt x="0" y="0"/>
                  </a:moveTo>
                  <a:lnTo>
                    <a:pt x="934028" y="0"/>
                  </a:lnTo>
                  <a:lnTo>
                    <a:pt x="934028" y="915347"/>
                  </a:lnTo>
                  <a:lnTo>
                    <a:pt x="0" y="91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DF74B043-CD6A-BD8F-EBBB-39E0C6B61816}"/>
                </a:ext>
              </a:extLst>
            </p:cNvPr>
            <p:cNvSpPr/>
            <p:nvPr/>
          </p:nvSpPr>
          <p:spPr>
            <a:xfrm>
              <a:off x="4386148" y="0"/>
              <a:ext cx="934027" cy="915347"/>
            </a:xfrm>
            <a:custGeom>
              <a:avLst/>
              <a:gdLst/>
              <a:ahLst/>
              <a:cxnLst/>
              <a:rect l="l" t="t" r="r" b="b"/>
              <a:pathLst>
                <a:path w="934027" h="915347">
                  <a:moveTo>
                    <a:pt x="0" y="0"/>
                  </a:moveTo>
                  <a:lnTo>
                    <a:pt x="934028" y="0"/>
                  </a:lnTo>
                  <a:lnTo>
                    <a:pt x="934028" y="915347"/>
                  </a:lnTo>
                  <a:lnTo>
                    <a:pt x="0" y="91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8F94DE10-1439-3D5D-23A1-07FAF4C82F80}"/>
                </a:ext>
              </a:extLst>
            </p:cNvPr>
            <p:cNvSpPr/>
            <p:nvPr/>
          </p:nvSpPr>
          <p:spPr>
            <a:xfrm>
              <a:off x="5027715" y="3047223"/>
              <a:ext cx="934027" cy="915347"/>
            </a:xfrm>
            <a:custGeom>
              <a:avLst/>
              <a:gdLst/>
              <a:ahLst/>
              <a:cxnLst/>
              <a:rect l="l" t="t" r="r" b="b"/>
              <a:pathLst>
                <a:path w="934027" h="915347">
                  <a:moveTo>
                    <a:pt x="0" y="0"/>
                  </a:moveTo>
                  <a:lnTo>
                    <a:pt x="934028" y="0"/>
                  </a:lnTo>
                  <a:lnTo>
                    <a:pt x="934028" y="915347"/>
                  </a:lnTo>
                  <a:lnTo>
                    <a:pt x="0" y="91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F8501DA-45D3-9FED-50F8-BF0DEEA64DB4}"/>
                </a:ext>
              </a:extLst>
            </p:cNvPr>
            <p:cNvSpPr/>
            <p:nvPr/>
          </p:nvSpPr>
          <p:spPr>
            <a:xfrm>
              <a:off x="620198" y="1847171"/>
              <a:ext cx="934027" cy="915347"/>
            </a:xfrm>
            <a:custGeom>
              <a:avLst/>
              <a:gdLst/>
              <a:ahLst/>
              <a:cxnLst/>
              <a:rect l="l" t="t" r="r" b="b"/>
              <a:pathLst>
                <a:path w="934027" h="915347">
                  <a:moveTo>
                    <a:pt x="0" y="0"/>
                  </a:moveTo>
                  <a:lnTo>
                    <a:pt x="934028" y="0"/>
                  </a:lnTo>
                  <a:lnTo>
                    <a:pt x="934028" y="915346"/>
                  </a:lnTo>
                  <a:lnTo>
                    <a:pt x="0" y="915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5DB725B9-7457-6142-A74E-BE29F065BB98}"/>
                </a:ext>
              </a:extLst>
            </p:cNvPr>
            <p:cNvSpPr/>
            <p:nvPr/>
          </p:nvSpPr>
          <p:spPr>
            <a:xfrm>
              <a:off x="1554226" y="4662388"/>
              <a:ext cx="1724011" cy="995942"/>
            </a:xfrm>
            <a:custGeom>
              <a:avLst/>
              <a:gdLst/>
              <a:ahLst/>
              <a:cxnLst/>
              <a:rect l="l" t="t" r="r" b="b"/>
              <a:pathLst>
                <a:path w="1724011" h="995942">
                  <a:moveTo>
                    <a:pt x="0" y="0"/>
                  </a:moveTo>
                  <a:lnTo>
                    <a:pt x="1724011" y="0"/>
                  </a:lnTo>
                  <a:lnTo>
                    <a:pt x="1724011" y="995943"/>
                  </a:lnTo>
                  <a:lnTo>
                    <a:pt x="0" y="995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B71AF70E-49CF-EDA2-CB07-F76037844568}"/>
                </a:ext>
              </a:extLst>
            </p:cNvPr>
            <p:cNvSpPr/>
            <p:nvPr/>
          </p:nvSpPr>
          <p:spPr>
            <a:xfrm>
              <a:off x="2292375" y="5428167"/>
              <a:ext cx="598534" cy="460327"/>
            </a:xfrm>
            <a:custGeom>
              <a:avLst/>
              <a:gdLst/>
              <a:ahLst/>
              <a:cxnLst/>
              <a:rect l="l" t="t" r="r" b="b"/>
              <a:pathLst>
                <a:path w="598534" h="460327">
                  <a:moveTo>
                    <a:pt x="0" y="0"/>
                  </a:moveTo>
                  <a:lnTo>
                    <a:pt x="598534" y="0"/>
                  </a:lnTo>
                  <a:lnTo>
                    <a:pt x="598534" y="460327"/>
                  </a:lnTo>
                  <a:lnTo>
                    <a:pt x="0" y="4603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CA2664F1-FACA-BC8A-B687-180635E389A1}"/>
                </a:ext>
              </a:extLst>
            </p:cNvPr>
            <p:cNvSpPr/>
            <p:nvPr/>
          </p:nvSpPr>
          <p:spPr>
            <a:xfrm>
              <a:off x="2099649" y="769663"/>
              <a:ext cx="499238" cy="1460536"/>
            </a:xfrm>
            <a:custGeom>
              <a:avLst/>
              <a:gdLst/>
              <a:ahLst/>
              <a:cxnLst/>
              <a:rect l="l" t="t" r="r" b="b"/>
              <a:pathLst>
                <a:path w="499238" h="1460536">
                  <a:moveTo>
                    <a:pt x="0" y="0"/>
                  </a:moveTo>
                  <a:lnTo>
                    <a:pt x="499238" y="0"/>
                  </a:lnTo>
                  <a:lnTo>
                    <a:pt x="499238" y="1460536"/>
                  </a:lnTo>
                  <a:lnTo>
                    <a:pt x="0" y="1460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E952E58-6217-A978-DE66-9E7402A54A25}"/>
                </a:ext>
              </a:extLst>
            </p:cNvPr>
            <p:cNvSpPr/>
            <p:nvPr/>
          </p:nvSpPr>
          <p:spPr>
            <a:xfrm flipH="1">
              <a:off x="2837721" y="1499931"/>
              <a:ext cx="592511" cy="693364"/>
            </a:xfrm>
            <a:custGeom>
              <a:avLst/>
              <a:gdLst/>
              <a:ahLst/>
              <a:cxnLst/>
              <a:rect l="l" t="t" r="r" b="b"/>
              <a:pathLst>
                <a:path w="592511" h="693364">
                  <a:moveTo>
                    <a:pt x="592511" y="0"/>
                  </a:moveTo>
                  <a:lnTo>
                    <a:pt x="0" y="0"/>
                  </a:lnTo>
                  <a:lnTo>
                    <a:pt x="0" y="693364"/>
                  </a:lnTo>
                  <a:lnTo>
                    <a:pt x="592511" y="693364"/>
                  </a:lnTo>
                  <a:lnTo>
                    <a:pt x="592511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26E16F1B-381A-C82E-11B0-C771C602C38A}"/>
                </a:ext>
              </a:extLst>
            </p:cNvPr>
            <p:cNvSpPr/>
            <p:nvPr/>
          </p:nvSpPr>
          <p:spPr>
            <a:xfrm>
              <a:off x="1278208" y="2700541"/>
              <a:ext cx="592511" cy="693364"/>
            </a:xfrm>
            <a:custGeom>
              <a:avLst/>
              <a:gdLst/>
              <a:ahLst/>
              <a:cxnLst/>
              <a:rect l="l" t="t" r="r" b="b"/>
              <a:pathLst>
                <a:path w="592511" h="693364">
                  <a:moveTo>
                    <a:pt x="0" y="0"/>
                  </a:moveTo>
                  <a:lnTo>
                    <a:pt x="592511" y="0"/>
                  </a:lnTo>
                  <a:lnTo>
                    <a:pt x="592511" y="693364"/>
                  </a:lnTo>
                  <a:lnTo>
                    <a:pt x="0" y="693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368D1650-AEC9-DD56-A66A-29D3821C1A60}"/>
                </a:ext>
              </a:extLst>
            </p:cNvPr>
            <p:cNvSpPr/>
            <p:nvPr/>
          </p:nvSpPr>
          <p:spPr>
            <a:xfrm>
              <a:off x="5222047" y="4870323"/>
              <a:ext cx="728375" cy="717422"/>
            </a:xfrm>
            <a:custGeom>
              <a:avLst/>
              <a:gdLst/>
              <a:ahLst/>
              <a:cxnLst/>
              <a:rect l="l" t="t" r="r" b="b"/>
              <a:pathLst>
                <a:path w="728375" h="717422">
                  <a:moveTo>
                    <a:pt x="0" y="0"/>
                  </a:moveTo>
                  <a:lnTo>
                    <a:pt x="728374" y="0"/>
                  </a:lnTo>
                  <a:lnTo>
                    <a:pt x="728374" y="717422"/>
                  </a:lnTo>
                  <a:lnTo>
                    <a:pt x="0" y="717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E63B2BD0-559E-BB04-4EC7-F578D107AC4D}"/>
                </a:ext>
              </a:extLst>
            </p:cNvPr>
            <p:cNvSpPr/>
            <p:nvPr/>
          </p:nvSpPr>
          <p:spPr>
            <a:xfrm>
              <a:off x="3278237" y="3600955"/>
              <a:ext cx="1943810" cy="1021384"/>
            </a:xfrm>
            <a:custGeom>
              <a:avLst/>
              <a:gdLst/>
              <a:ahLst/>
              <a:cxnLst/>
              <a:rect l="l" t="t" r="r" b="b"/>
              <a:pathLst>
                <a:path w="1943810" h="1021384">
                  <a:moveTo>
                    <a:pt x="0" y="0"/>
                  </a:moveTo>
                  <a:lnTo>
                    <a:pt x="1943810" y="0"/>
                  </a:lnTo>
                  <a:lnTo>
                    <a:pt x="1943810" y="1021384"/>
                  </a:lnTo>
                  <a:lnTo>
                    <a:pt x="0" y="1021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08A0A7D1-55C8-7330-3418-B623B2919665}"/>
                </a:ext>
              </a:extLst>
            </p:cNvPr>
            <p:cNvSpPr/>
            <p:nvPr/>
          </p:nvSpPr>
          <p:spPr>
            <a:xfrm>
              <a:off x="3932099" y="6193859"/>
              <a:ext cx="1388077" cy="979225"/>
            </a:xfrm>
            <a:custGeom>
              <a:avLst/>
              <a:gdLst/>
              <a:ahLst/>
              <a:cxnLst/>
              <a:rect l="l" t="t" r="r" b="b"/>
              <a:pathLst>
                <a:path w="1388077" h="979225">
                  <a:moveTo>
                    <a:pt x="0" y="0"/>
                  </a:moveTo>
                  <a:lnTo>
                    <a:pt x="1388077" y="0"/>
                  </a:lnTo>
                  <a:lnTo>
                    <a:pt x="1388077" y="979225"/>
                  </a:lnTo>
                  <a:lnTo>
                    <a:pt x="0" y="979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6" name="AutoShape 25">
            <a:extLst>
              <a:ext uri="{FF2B5EF4-FFF2-40B4-BE49-F238E27FC236}">
                <a16:creationId xmlns:a16="http://schemas.microsoft.com/office/drawing/2014/main" id="{BB15A3F1-9E97-5F68-F411-11C4C38827CC}"/>
              </a:ext>
            </a:extLst>
          </p:cNvPr>
          <p:cNvSpPr/>
          <p:nvPr/>
        </p:nvSpPr>
        <p:spPr>
          <a:xfrm flipV="1">
            <a:off x="11593476" y="4937079"/>
            <a:ext cx="1489492" cy="1672898"/>
          </a:xfrm>
          <a:prstGeom prst="line">
            <a:avLst/>
          </a:prstGeom>
          <a:ln w="66675" cap="rnd">
            <a:solidFill>
              <a:srgbClr val="302F2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vi-VN"/>
          </a:p>
        </p:txBody>
      </p:sp>
      <p:sp>
        <p:nvSpPr>
          <p:cNvPr id="58" name="TextBox 9">
            <a:extLst>
              <a:ext uri="{FF2B5EF4-FFF2-40B4-BE49-F238E27FC236}">
                <a16:creationId xmlns:a16="http://schemas.microsoft.com/office/drawing/2014/main" id="{7BEA6D9A-DD55-4C9D-BBAE-F39B9C3A1604}"/>
              </a:ext>
            </a:extLst>
          </p:cNvPr>
          <p:cNvSpPr txBox="1"/>
          <p:nvPr/>
        </p:nvSpPr>
        <p:spPr>
          <a:xfrm>
            <a:off x="3323348" y="2834616"/>
            <a:ext cx="8243847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60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Khó khăn</a:t>
            </a:r>
            <a:endParaRPr lang="en-US" sz="60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  <p:sp>
        <p:nvSpPr>
          <p:cNvPr id="59" name="TextBox 9">
            <a:extLst>
              <a:ext uri="{FF2B5EF4-FFF2-40B4-BE49-F238E27FC236}">
                <a16:creationId xmlns:a16="http://schemas.microsoft.com/office/drawing/2014/main" id="{43543A85-02FC-57A1-3E16-5B6A41B71DA4}"/>
              </a:ext>
            </a:extLst>
          </p:cNvPr>
          <p:cNvSpPr txBox="1"/>
          <p:nvPr/>
        </p:nvSpPr>
        <p:spPr>
          <a:xfrm>
            <a:off x="2867460" y="4391447"/>
            <a:ext cx="5806110" cy="3141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Thời gian ngắn, ít thành viên 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Xử lý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video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/âm thanh phức tạp 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Thiếu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backend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thật 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Khác biệt giữa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iOS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–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Android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–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Web</a:t>
            </a: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6834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117DE-86A3-0034-8BCE-944AA0022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26EF711-429F-6515-54EE-3BF151DF6751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F45C0FC-461C-86CB-6A11-2509C52A9F50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23F8A8-CF84-CAFE-8692-8C2504FB386D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2801452-B95E-76F8-F1DC-B08BB066FAD5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E1EA927-1B61-F0B4-2078-4DB7D553CBCF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383DE42-0DAE-3ACE-F2DB-BE5BDECBAF07}"/>
              </a:ext>
            </a:extLst>
          </p:cNvPr>
          <p:cNvSpPr txBox="1"/>
          <p:nvPr/>
        </p:nvSpPr>
        <p:spPr>
          <a:xfrm>
            <a:off x="3739104" y="4463512"/>
            <a:ext cx="8878626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Một số màn hình</a:t>
            </a:r>
            <a:endParaRPr lang="en-US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603294D-E3DF-33C1-FB8F-ECE930DA264E}"/>
              </a:ext>
            </a:extLst>
          </p:cNvPr>
          <p:cNvSpPr/>
          <p:nvPr/>
        </p:nvSpPr>
        <p:spPr>
          <a:xfrm>
            <a:off x="12125772" y="5900198"/>
            <a:ext cx="5007704" cy="3132091"/>
          </a:xfrm>
          <a:custGeom>
            <a:avLst/>
            <a:gdLst/>
            <a:ahLst/>
            <a:cxnLst/>
            <a:rect l="l" t="t" r="r" b="b"/>
            <a:pathLst>
              <a:path w="5007704" h="3132091">
                <a:moveTo>
                  <a:pt x="0" y="0"/>
                </a:moveTo>
                <a:lnTo>
                  <a:pt x="5007704" y="0"/>
                </a:lnTo>
                <a:lnTo>
                  <a:pt x="5007704" y="3132091"/>
                </a:lnTo>
                <a:lnTo>
                  <a:pt x="0" y="31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5F7DBB8-A6CB-ED78-A221-1B49D1BD321A}"/>
              </a:ext>
            </a:extLst>
          </p:cNvPr>
          <p:cNvSpPr/>
          <p:nvPr/>
        </p:nvSpPr>
        <p:spPr>
          <a:xfrm>
            <a:off x="1028700" y="6994640"/>
            <a:ext cx="3004575" cy="2037648"/>
          </a:xfrm>
          <a:custGeom>
            <a:avLst/>
            <a:gdLst/>
            <a:ahLst/>
            <a:cxnLst/>
            <a:rect l="l" t="t" r="r" b="b"/>
            <a:pathLst>
              <a:path w="3004575" h="2037648">
                <a:moveTo>
                  <a:pt x="0" y="0"/>
                </a:moveTo>
                <a:lnTo>
                  <a:pt x="3004575" y="0"/>
                </a:lnTo>
                <a:lnTo>
                  <a:pt x="3004575" y="2037649"/>
                </a:lnTo>
                <a:lnTo>
                  <a:pt x="0" y="203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6D60116-0384-0755-8801-0C268186B9C0}"/>
              </a:ext>
            </a:extLst>
          </p:cNvPr>
          <p:cNvSpPr/>
          <p:nvPr/>
        </p:nvSpPr>
        <p:spPr>
          <a:xfrm rot="1129248" flipH="1">
            <a:off x="15300608" y="2307984"/>
            <a:ext cx="1442095" cy="2661584"/>
          </a:xfrm>
          <a:custGeom>
            <a:avLst/>
            <a:gdLst/>
            <a:ahLst/>
            <a:cxnLst/>
            <a:rect l="l" t="t" r="r" b="b"/>
            <a:pathLst>
              <a:path w="1442095" h="2661584">
                <a:moveTo>
                  <a:pt x="1442095" y="0"/>
                </a:moveTo>
                <a:lnTo>
                  <a:pt x="0" y="0"/>
                </a:lnTo>
                <a:lnTo>
                  <a:pt x="0" y="2661585"/>
                </a:lnTo>
                <a:lnTo>
                  <a:pt x="1442095" y="2661585"/>
                </a:lnTo>
                <a:lnTo>
                  <a:pt x="144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63436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799A0-9A8D-5C52-76AA-05829EEE8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3BF374D-897D-5053-6D0C-64DBA52B877E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03A27B1-0407-17F9-6428-CB7D8640B172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3B1B5B79-F264-8BA5-567F-6A00F02891EB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3DE9EB92-5352-9FB6-0A51-76D785C46475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5E8918D-5AA5-5FF6-DA53-A797B45BB951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D72C6843-6E2A-C554-763E-2CB75204B87F}"/>
              </a:ext>
            </a:extLst>
          </p:cNvPr>
          <p:cNvSpPr txBox="1"/>
          <p:nvPr/>
        </p:nvSpPr>
        <p:spPr>
          <a:xfrm>
            <a:off x="4715099" y="3414090"/>
            <a:ext cx="2590800" cy="361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Màn hình chính</a:t>
            </a:r>
            <a:endParaRPr lang="en-US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C9F7B3DC-3CD8-FECD-D5D7-26E4340AC38C}"/>
              </a:ext>
            </a:extLst>
          </p:cNvPr>
          <p:cNvSpPr/>
          <p:nvPr/>
        </p:nvSpPr>
        <p:spPr>
          <a:xfrm>
            <a:off x="12125772" y="5900198"/>
            <a:ext cx="5007704" cy="3132091"/>
          </a:xfrm>
          <a:custGeom>
            <a:avLst/>
            <a:gdLst/>
            <a:ahLst/>
            <a:cxnLst/>
            <a:rect l="l" t="t" r="r" b="b"/>
            <a:pathLst>
              <a:path w="5007704" h="3132091">
                <a:moveTo>
                  <a:pt x="0" y="0"/>
                </a:moveTo>
                <a:lnTo>
                  <a:pt x="5007704" y="0"/>
                </a:lnTo>
                <a:lnTo>
                  <a:pt x="5007704" y="3132091"/>
                </a:lnTo>
                <a:lnTo>
                  <a:pt x="0" y="31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D6C1695-4B91-8815-4D1C-BF868BD2BC13}"/>
              </a:ext>
            </a:extLst>
          </p:cNvPr>
          <p:cNvSpPr/>
          <p:nvPr/>
        </p:nvSpPr>
        <p:spPr>
          <a:xfrm>
            <a:off x="1028700" y="6994640"/>
            <a:ext cx="3004575" cy="2037648"/>
          </a:xfrm>
          <a:custGeom>
            <a:avLst/>
            <a:gdLst/>
            <a:ahLst/>
            <a:cxnLst/>
            <a:rect l="l" t="t" r="r" b="b"/>
            <a:pathLst>
              <a:path w="3004575" h="2037648">
                <a:moveTo>
                  <a:pt x="0" y="0"/>
                </a:moveTo>
                <a:lnTo>
                  <a:pt x="3004575" y="0"/>
                </a:lnTo>
                <a:lnTo>
                  <a:pt x="3004575" y="2037649"/>
                </a:lnTo>
                <a:lnTo>
                  <a:pt x="0" y="203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DA9D07D-FBB8-2DBA-F50A-4BF89DDB2012}"/>
              </a:ext>
            </a:extLst>
          </p:cNvPr>
          <p:cNvSpPr/>
          <p:nvPr/>
        </p:nvSpPr>
        <p:spPr>
          <a:xfrm rot="1129248" flipH="1">
            <a:off x="15300608" y="2307984"/>
            <a:ext cx="1442095" cy="2661584"/>
          </a:xfrm>
          <a:custGeom>
            <a:avLst/>
            <a:gdLst/>
            <a:ahLst/>
            <a:cxnLst/>
            <a:rect l="l" t="t" r="r" b="b"/>
            <a:pathLst>
              <a:path w="1442095" h="2661584">
                <a:moveTo>
                  <a:pt x="1442095" y="0"/>
                </a:moveTo>
                <a:lnTo>
                  <a:pt x="0" y="0"/>
                </a:lnTo>
                <a:lnTo>
                  <a:pt x="0" y="2661585"/>
                </a:lnTo>
                <a:lnTo>
                  <a:pt x="1442095" y="2661585"/>
                </a:lnTo>
                <a:lnTo>
                  <a:pt x="144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AB5D11-8BC1-BD93-0485-161297FF32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8200" y="2293580"/>
            <a:ext cx="3391373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34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2CE3D-4F35-CCB3-551B-99D3608B6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F7E344E-21B2-9153-590D-7E6B0D224E8E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AE0B94F-1A4F-4034-934C-CECF7F9B7433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8BDB5F0-4EA8-4E79-31F6-66D64120294B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4609C40-206F-F811-6CD3-A69DF8B2D9BA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6843597-DFC2-7676-34A4-47F8EB26EF61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FAD7D9D-A920-70B7-C21F-744C881164C8}"/>
              </a:ext>
            </a:extLst>
          </p:cNvPr>
          <p:cNvSpPr txBox="1"/>
          <p:nvPr/>
        </p:nvSpPr>
        <p:spPr>
          <a:xfrm>
            <a:off x="2596488" y="3148830"/>
            <a:ext cx="2590800" cy="4821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Màn hình </a:t>
            </a:r>
          </a:p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Xem </a:t>
            </a:r>
            <a:r>
              <a:rPr lang="vi-VN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video</a:t>
            </a:r>
            <a:endParaRPr lang="en-US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DFE3889-FD4B-1C1F-930C-7B813AC5E354}"/>
              </a:ext>
            </a:extLst>
          </p:cNvPr>
          <p:cNvSpPr/>
          <p:nvPr/>
        </p:nvSpPr>
        <p:spPr>
          <a:xfrm>
            <a:off x="12125772" y="5900198"/>
            <a:ext cx="5007704" cy="3132091"/>
          </a:xfrm>
          <a:custGeom>
            <a:avLst/>
            <a:gdLst/>
            <a:ahLst/>
            <a:cxnLst/>
            <a:rect l="l" t="t" r="r" b="b"/>
            <a:pathLst>
              <a:path w="5007704" h="3132091">
                <a:moveTo>
                  <a:pt x="0" y="0"/>
                </a:moveTo>
                <a:lnTo>
                  <a:pt x="5007704" y="0"/>
                </a:lnTo>
                <a:lnTo>
                  <a:pt x="5007704" y="3132091"/>
                </a:lnTo>
                <a:lnTo>
                  <a:pt x="0" y="31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69EFCA-EA7A-7C0B-E167-E1CD308D169B}"/>
              </a:ext>
            </a:extLst>
          </p:cNvPr>
          <p:cNvSpPr/>
          <p:nvPr/>
        </p:nvSpPr>
        <p:spPr>
          <a:xfrm>
            <a:off x="1028700" y="6994640"/>
            <a:ext cx="3004575" cy="2037648"/>
          </a:xfrm>
          <a:custGeom>
            <a:avLst/>
            <a:gdLst/>
            <a:ahLst/>
            <a:cxnLst/>
            <a:rect l="l" t="t" r="r" b="b"/>
            <a:pathLst>
              <a:path w="3004575" h="2037648">
                <a:moveTo>
                  <a:pt x="0" y="0"/>
                </a:moveTo>
                <a:lnTo>
                  <a:pt x="3004575" y="0"/>
                </a:lnTo>
                <a:lnTo>
                  <a:pt x="3004575" y="2037649"/>
                </a:lnTo>
                <a:lnTo>
                  <a:pt x="0" y="203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6D3E4B8-7DE9-91F3-B0EE-93A45D7CFA4E}"/>
              </a:ext>
            </a:extLst>
          </p:cNvPr>
          <p:cNvSpPr/>
          <p:nvPr/>
        </p:nvSpPr>
        <p:spPr>
          <a:xfrm rot="1129248" flipH="1">
            <a:off x="15300608" y="2307984"/>
            <a:ext cx="1442095" cy="2661584"/>
          </a:xfrm>
          <a:custGeom>
            <a:avLst/>
            <a:gdLst/>
            <a:ahLst/>
            <a:cxnLst/>
            <a:rect l="l" t="t" r="r" b="b"/>
            <a:pathLst>
              <a:path w="1442095" h="2661584">
                <a:moveTo>
                  <a:pt x="1442095" y="0"/>
                </a:moveTo>
                <a:lnTo>
                  <a:pt x="0" y="0"/>
                </a:lnTo>
                <a:lnTo>
                  <a:pt x="0" y="2661585"/>
                </a:lnTo>
                <a:lnTo>
                  <a:pt x="1442095" y="2661585"/>
                </a:lnTo>
                <a:lnTo>
                  <a:pt x="144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4390B9-D57A-C240-0246-F4A3738FA9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91124" y="2267879"/>
            <a:ext cx="3372321" cy="6792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4FDEA-E120-D51D-5B5C-790BC079D6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9135" y="2233299"/>
            <a:ext cx="3486637" cy="6820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8A425D-A3F1-7F76-98CC-CBE46D124A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42051" y="2262761"/>
            <a:ext cx="3486637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65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8A899-BA6A-8FAE-EAC5-F60DA4A94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E4C687C-36BC-9A42-3763-F1E5175E453A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1B723D2-14F6-1DD8-F535-BEFA66026F86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23548CDE-1E29-86F5-40BA-B2AEF43C3B6B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382BCA67-21C1-4B40-3124-B5DBF17BC219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8F14289-E200-DABA-0A34-24C7FBE9AE61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39631EA-E354-F964-733E-B2B882CB3102}"/>
              </a:ext>
            </a:extLst>
          </p:cNvPr>
          <p:cNvSpPr txBox="1"/>
          <p:nvPr/>
        </p:nvSpPr>
        <p:spPr>
          <a:xfrm>
            <a:off x="2767936" y="2809779"/>
            <a:ext cx="3543794" cy="4821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Màn hình </a:t>
            </a:r>
          </a:p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Xem </a:t>
            </a:r>
            <a:r>
              <a:rPr lang="vi-VN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stream</a:t>
            </a:r>
            <a:endParaRPr lang="en-US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B25B6C0-DA40-64CA-96F0-AF4D3E87FEEF}"/>
              </a:ext>
            </a:extLst>
          </p:cNvPr>
          <p:cNvSpPr/>
          <p:nvPr/>
        </p:nvSpPr>
        <p:spPr>
          <a:xfrm>
            <a:off x="12125772" y="5900198"/>
            <a:ext cx="5007704" cy="3132091"/>
          </a:xfrm>
          <a:custGeom>
            <a:avLst/>
            <a:gdLst/>
            <a:ahLst/>
            <a:cxnLst/>
            <a:rect l="l" t="t" r="r" b="b"/>
            <a:pathLst>
              <a:path w="5007704" h="3132091">
                <a:moveTo>
                  <a:pt x="0" y="0"/>
                </a:moveTo>
                <a:lnTo>
                  <a:pt x="5007704" y="0"/>
                </a:lnTo>
                <a:lnTo>
                  <a:pt x="5007704" y="3132091"/>
                </a:lnTo>
                <a:lnTo>
                  <a:pt x="0" y="31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3B2CF9DA-3A53-998C-E99E-2B223ADA015A}"/>
              </a:ext>
            </a:extLst>
          </p:cNvPr>
          <p:cNvSpPr/>
          <p:nvPr/>
        </p:nvSpPr>
        <p:spPr>
          <a:xfrm>
            <a:off x="1028700" y="6994640"/>
            <a:ext cx="3004575" cy="2037648"/>
          </a:xfrm>
          <a:custGeom>
            <a:avLst/>
            <a:gdLst/>
            <a:ahLst/>
            <a:cxnLst/>
            <a:rect l="l" t="t" r="r" b="b"/>
            <a:pathLst>
              <a:path w="3004575" h="2037648">
                <a:moveTo>
                  <a:pt x="0" y="0"/>
                </a:moveTo>
                <a:lnTo>
                  <a:pt x="3004575" y="0"/>
                </a:lnTo>
                <a:lnTo>
                  <a:pt x="3004575" y="2037649"/>
                </a:lnTo>
                <a:lnTo>
                  <a:pt x="0" y="203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04F6290-8B6C-03C0-35CC-BE7F003437FA}"/>
              </a:ext>
            </a:extLst>
          </p:cNvPr>
          <p:cNvSpPr/>
          <p:nvPr/>
        </p:nvSpPr>
        <p:spPr>
          <a:xfrm rot="1129248" flipH="1">
            <a:off x="15300608" y="2307984"/>
            <a:ext cx="1442095" cy="2661584"/>
          </a:xfrm>
          <a:custGeom>
            <a:avLst/>
            <a:gdLst/>
            <a:ahLst/>
            <a:cxnLst/>
            <a:rect l="l" t="t" r="r" b="b"/>
            <a:pathLst>
              <a:path w="1442095" h="2661584">
                <a:moveTo>
                  <a:pt x="1442095" y="0"/>
                </a:moveTo>
                <a:lnTo>
                  <a:pt x="0" y="0"/>
                </a:lnTo>
                <a:lnTo>
                  <a:pt x="0" y="2661585"/>
                </a:lnTo>
                <a:lnTo>
                  <a:pt x="1442095" y="2661585"/>
                </a:lnTo>
                <a:lnTo>
                  <a:pt x="144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29FD0F-E513-F190-8206-B6B4ADC5C7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6527" y="2272063"/>
            <a:ext cx="3172268" cy="68113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04502B-2602-CEC8-AA24-305544B516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81909" y="2291116"/>
            <a:ext cx="3219899" cy="6773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2DEED2-E48E-72ED-33F8-64810F9BE4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20521" y="2326127"/>
            <a:ext cx="3305636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41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C4042-398A-7089-16D0-6336544C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41A4EE9-C38F-B3DC-34B3-9E51A05FBB4B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7E52E80-A9B0-200E-AAD2-B23E8D7E9B1C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FB22B822-3E60-FF2A-EAC0-7C1FFBC5C5A7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FD5FD252-C88B-6A40-D9FF-F2E183F74198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DCD80EC-60A7-8018-5B04-E4251616971E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43E23E8-5E59-6699-18D0-B155FA0BF2F6}"/>
              </a:ext>
            </a:extLst>
          </p:cNvPr>
          <p:cNvSpPr txBox="1"/>
          <p:nvPr/>
        </p:nvSpPr>
        <p:spPr>
          <a:xfrm>
            <a:off x="2686890" y="3055721"/>
            <a:ext cx="2590800" cy="4821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Màn hình tìm kiếm</a:t>
            </a:r>
            <a:endParaRPr lang="en-US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F338E1D-7746-E31A-4DED-D3B197B22D88}"/>
              </a:ext>
            </a:extLst>
          </p:cNvPr>
          <p:cNvSpPr/>
          <p:nvPr/>
        </p:nvSpPr>
        <p:spPr>
          <a:xfrm>
            <a:off x="12125772" y="5900198"/>
            <a:ext cx="5007704" cy="3132091"/>
          </a:xfrm>
          <a:custGeom>
            <a:avLst/>
            <a:gdLst/>
            <a:ahLst/>
            <a:cxnLst/>
            <a:rect l="l" t="t" r="r" b="b"/>
            <a:pathLst>
              <a:path w="5007704" h="3132091">
                <a:moveTo>
                  <a:pt x="0" y="0"/>
                </a:moveTo>
                <a:lnTo>
                  <a:pt x="5007704" y="0"/>
                </a:lnTo>
                <a:lnTo>
                  <a:pt x="5007704" y="3132091"/>
                </a:lnTo>
                <a:lnTo>
                  <a:pt x="0" y="31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0B8EEE4-4783-3587-ABFA-E9BC8CA9F7C7}"/>
              </a:ext>
            </a:extLst>
          </p:cNvPr>
          <p:cNvSpPr/>
          <p:nvPr/>
        </p:nvSpPr>
        <p:spPr>
          <a:xfrm>
            <a:off x="1028700" y="6994640"/>
            <a:ext cx="3004575" cy="2037648"/>
          </a:xfrm>
          <a:custGeom>
            <a:avLst/>
            <a:gdLst/>
            <a:ahLst/>
            <a:cxnLst/>
            <a:rect l="l" t="t" r="r" b="b"/>
            <a:pathLst>
              <a:path w="3004575" h="2037648">
                <a:moveTo>
                  <a:pt x="0" y="0"/>
                </a:moveTo>
                <a:lnTo>
                  <a:pt x="3004575" y="0"/>
                </a:lnTo>
                <a:lnTo>
                  <a:pt x="3004575" y="2037649"/>
                </a:lnTo>
                <a:lnTo>
                  <a:pt x="0" y="203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22EB61E-3DD8-5B93-5DA7-6876524E71B6}"/>
              </a:ext>
            </a:extLst>
          </p:cNvPr>
          <p:cNvSpPr/>
          <p:nvPr/>
        </p:nvSpPr>
        <p:spPr>
          <a:xfrm rot="1129248" flipH="1">
            <a:off x="15300608" y="2307984"/>
            <a:ext cx="1442095" cy="2661584"/>
          </a:xfrm>
          <a:custGeom>
            <a:avLst/>
            <a:gdLst/>
            <a:ahLst/>
            <a:cxnLst/>
            <a:rect l="l" t="t" r="r" b="b"/>
            <a:pathLst>
              <a:path w="1442095" h="2661584">
                <a:moveTo>
                  <a:pt x="1442095" y="0"/>
                </a:moveTo>
                <a:lnTo>
                  <a:pt x="0" y="0"/>
                </a:lnTo>
                <a:lnTo>
                  <a:pt x="0" y="2661585"/>
                </a:lnTo>
                <a:lnTo>
                  <a:pt x="1442095" y="2661585"/>
                </a:lnTo>
                <a:lnTo>
                  <a:pt x="144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D83FEE-CC96-C42E-7E7D-40119A5CB1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1975" y="2172538"/>
            <a:ext cx="3229426" cy="67160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D4BBB9-DB5F-EEE7-F5A5-F63523B6CD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05435" y="2131167"/>
            <a:ext cx="3439005" cy="67065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A80C2B-5618-DE39-1708-031C93ECF1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74179" y="2124906"/>
            <a:ext cx="3248478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90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B3267-0F17-D450-5184-8ADB98921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C20FDA-0F87-F158-0C1B-39AF1FE572ED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5DCECC1-FCA8-3489-79ED-CBD952FB53D8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E0068971-FDB9-D9C5-C90D-92FF2AFAC504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4BE840C-54D6-FBFD-8690-9888F612F887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5BCDF61-DE8D-F621-9E6B-B5E12D60BB6C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4569389-C226-0711-1433-1D277BD92270}"/>
              </a:ext>
            </a:extLst>
          </p:cNvPr>
          <p:cNvSpPr txBox="1"/>
          <p:nvPr/>
        </p:nvSpPr>
        <p:spPr>
          <a:xfrm>
            <a:off x="2596488" y="3018758"/>
            <a:ext cx="2590800" cy="4821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Màn hình</a:t>
            </a:r>
          </a:p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Quay </a:t>
            </a:r>
            <a:r>
              <a:rPr lang="vi-VN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video</a:t>
            </a: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endParaRPr lang="en-US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AB7F4EE-1A9B-DC78-3525-CB822FC3C313}"/>
              </a:ext>
            </a:extLst>
          </p:cNvPr>
          <p:cNvSpPr/>
          <p:nvPr/>
        </p:nvSpPr>
        <p:spPr>
          <a:xfrm>
            <a:off x="12125772" y="5900198"/>
            <a:ext cx="5007704" cy="3132091"/>
          </a:xfrm>
          <a:custGeom>
            <a:avLst/>
            <a:gdLst/>
            <a:ahLst/>
            <a:cxnLst/>
            <a:rect l="l" t="t" r="r" b="b"/>
            <a:pathLst>
              <a:path w="5007704" h="3132091">
                <a:moveTo>
                  <a:pt x="0" y="0"/>
                </a:moveTo>
                <a:lnTo>
                  <a:pt x="5007704" y="0"/>
                </a:lnTo>
                <a:lnTo>
                  <a:pt x="5007704" y="3132091"/>
                </a:lnTo>
                <a:lnTo>
                  <a:pt x="0" y="31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635E7CC-8A2F-E195-A6DB-92756D0A8547}"/>
              </a:ext>
            </a:extLst>
          </p:cNvPr>
          <p:cNvSpPr/>
          <p:nvPr/>
        </p:nvSpPr>
        <p:spPr>
          <a:xfrm>
            <a:off x="1028700" y="6994640"/>
            <a:ext cx="3004575" cy="2037648"/>
          </a:xfrm>
          <a:custGeom>
            <a:avLst/>
            <a:gdLst/>
            <a:ahLst/>
            <a:cxnLst/>
            <a:rect l="l" t="t" r="r" b="b"/>
            <a:pathLst>
              <a:path w="3004575" h="2037648">
                <a:moveTo>
                  <a:pt x="0" y="0"/>
                </a:moveTo>
                <a:lnTo>
                  <a:pt x="3004575" y="0"/>
                </a:lnTo>
                <a:lnTo>
                  <a:pt x="3004575" y="2037649"/>
                </a:lnTo>
                <a:lnTo>
                  <a:pt x="0" y="203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35FEA4E5-D304-5714-522B-D3DB5CAC6125}"/>
              </a:ext>
            </a:extLst>
          </p:cNvPr>
          <p:cNvSpPr/>
          <p:nvPr/>
        </p:nvSpPr>
        <p:spPr>
          <a:xfrm rot="1129248" flipH="1">
            <a:off x="15300608" y="2307984"/>
            <a:ext cx="1442095" cy="2661584"/>
          </a:xfrm>
          <a:custGeom>
            <a:avLst/>
            <a:gdLst/>
            <a:ahLst/>
            <a:cxnLst/>
            <a:rect l="l" t="t" r="r" b="b"/>
            <a:pathLst>
              <a:path w="1442095" h="2661584">
                <a:moveTo>
                  <a:pt x="1442095" y="0"/>
                </a:moveTo>
                <a:lnTo>
                  <a:pt x="0" y="0"/>
                </a:lnTo>
                <a:lnTo>
                  <a:pt x="0" y="2661585"/>
                </a:lnTo>
                <a:lnTo>
                  <a:pt x="1442095" y="2661585"/>
                </a:lnTo>
                <a:lnTo>
                  <a:pt x="144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60B25A-419A-DD96-1521-B17A5A1D7A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65288" y="2306413"/>
            <a:ext cx="3191320" cy="6744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0F06AB-CB2F-A192-23BE-9C448CEA34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2333" y="2383192"/>
            <a:ext cx="3210373" cy="66684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200309-327F-57DD-36B2-C4BF76BEFA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75685" y="2383192"/>
            <a:ext cx="3238952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1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4911F-93FF-C8AB-D728-5833D0E15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37356C-6B65-10D4-28AE-24D5E9F11D79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FFC349D-0215-5F23-0DA2-E44BA5AF0F38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9A249D8-176B-751F-8375-C6950DE08907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4E1DC65-ACF9-5739-FF69-6BBD26468E96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5FC9892-6258-7531-0049-74ACC2C0D200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B213DAF3-0F7F-F7A8-8D38-459137310F3D}"/>
              </a:ext>
            </a:extLst>
          </p:cNvPr>
          <p:cNvSpPr txBox="1"/>
          <p:nvPr/>
        </p:nvSpPr>
        <p:spPr>
          <a:xfrm>
            <a:off x="3750500" y="3115279"/>
            <a:ext cx="2590800" cy="4821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Màn hình</a:t>
            </a:r>
          </a:p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post</a:t>
            </a:r>
            <a:r>
              <a:rPr lang="vi-VN" sz="7800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vi-VN" sz="7800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video</a:t>
            </a:r>
            <a:r>
              <a:rPr lang="vi-VN" sz="7800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endParaRPr lang="en-US" sz="7800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58D94F0-91B0-8C6E-C1C5-8692F8785ADA}"/>
              </a:ext>
            </a:extLst>
          </p:cNvPr>
          <p:cNvSpPr/>
          <p:nvPr/>
        </p:nvSpPr>
        <p:spPr>
          <a:xfrm>
            <a:off x="12125772" y="5900198"/>
            <a:ext cx="5007704" cy="3132091"/>
          </a:xfrm>
          <a:custGeom>
            <a:avLst/>
            <a:gdLst/>
            <a:ahLst/>
            <a:cxnLst/>
            <a:rect l="l" t="t" r="r" b="b"/>
            <a:pathLst>
              <a:path w="5007704" h="3132091">
                <a:moveTo>
                  <a:pt x="0" y="0"/>
                </a:moveTo>
                <a:lnTo>
                  <a:pt x="5007704" y="0"/>
                </a:lnTo>
                <a:lnTo>
                  <a:pt x="5007704" y="3132091"/>
                </a:lnTo>
                <a:lnTo>
                  <a:pt x="0" y="31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5A2747A-055E-9589-0A83-555F2FF0A153}"/>
              </a:ext>
            </a:extLst>
          </p:cNvPr>
          <p:cNvSpPr/>
          <p:nvPr/>
        </p:nvSpPr>
        <p:spPr>
          <a:xfrm>
            <a:off x="1028700" y="6994640"/>
            <a:ext cx="3004575" cy="2037648"/>
          </a:xfrm>
          <a:custGeom>
            <a:avLst/>
            <a:gdLst/>
            <a:ahLst/>
            <a:cxnLst/>
            <a:rect l="l" t="t" r="r" b="b"/>
            <a:pathLst>
              <a:path w="3004575" h="2037648">
                <a:moveTo>
                  <a:pt x="0" y="0"/>
                </a:moveTo>
                <a:lnTo>
                  <a:pt x="3004575" y="0"/>
                </a:lnTo>
                <a:lnTo>
                  <a:pt x="3004575" y="2037649"/>
                </a:lnTo>
                <a:lnTo>
                  <a:pt x="0" y="203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6727150-E5F1-A252-36A0-66DF8BEAE3B6}"/>
              </a:ext>
            </a:extLst>
          </p:cNvPr>
          <p:cNvSpPr/>
          <p:nvPr/>
        </p:nvSpPr>
        <p:spPr>
          <a:xfrm rot="1129248" flipH="1">
            <a:off x="15300608" y="2307984"/>
            <a:ext cx="1442095" cy="2661584"/>
          </a:xfrm>
          <a:custGeom>
            <a:avLst/>
            <a:gdLst/>
            <a:ahLst/>
            <a:cxnLst/>
            <a:rect l="l" t="t" r="r" b="b"/>
            <a:pathLst>
              <a:path w="1442095" h="2661584">
                <a:moveTo>
                  <a:pt x="1442095" y="0"/>
                </a:moveTo>
                <a:lnTo>
                  <a:pt x="0" y="0"/>
                </a:lnTo>
                <a:lnTo>
                  <a:pt x="0" y="2661585"/>
                </a:lnTo>
                <a:lnTo>
                  <a:pt x="1442095" y="2661585"/>
                </a:lnTo>
                <a:lnTo>
                  <a:pt x="144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67CFB2-AF2A-9385-6A9F-83A0A76F40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1270" y="2310168"/>
            <a:ext cx="3296110" cy="67351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36CAAB-49FC-005E-9580-B550B3169E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56686" y="2319694"/>
            <a:ext cx="3238952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8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/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53415" y="3590912"/>
            <a:ext cx="8878626" cy="4703752"/>
            <a:chOff x="0" y="19"/>
            <a:chExt cx="11838168" cy="6271670"/>
          </a:xfrm>
        </p:grpSpPr>
        <p:sp>
          <p:nvSpPr>
            <p:cNvPr id="8" name="TextBox 8"/>
            <p:cNvSpPr txBox="1"/>
            <p:nvPr/>
          </p:nvSpPr>
          <p:spPr>
            <a:xfrm>
              <a:off x="0" y="3584629"/>
              <a:ext cx="11838168" cy="2687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0"/>
                </a:lnSpc>
                <a:spcBef>
                  <a:spcPct val="0"/>
                </a:spcBef>
              </a:pPr>
              <a:r>
                <a:rPr lang="vi-VN" sz="2000" b="1" dirty="0">
                  <a:solidFill>
                    <a:srgbClr val="E5645E"/>
                  </a:solidFill>
                  <a:latin typeface="+mj-lt"/>
                  <a:ea typeface="Asap Medium"/>
                  <a:cs typeface="Asap Medium"/>
                  <a:sym typeface="Asap Medium"/>
                </a:rPr>
                <a:t>Đề tài hướng đến việc xây dựng một ứng dụng chia sẻ </a:t>
              </a:r>
              <a:r>
                <a:rPr lang="vi-VN" sz="2000" b="1" dirty="0" err="1">
                  <a:solidFill>
                    <a:srgbClr val="E5645E"/>
                  </a:solidFill>
                  <a:latin typeface="+mj-lt"/>
                  <a:ea typeface="Asap Medium"/>
                  <a:cs typeface="Asap Medium"/>
                  <a:sym typeface="Asap Medium"/>
                </a:rPr>
                <a:t>video</a:t>
              </a:r>
              <a:r>
                <a:rPr lang="vi-VN" sz="2000" b="1" dirty="0">
                  <a:solidFill>
                    <a:srgbClr val="E5645E"/>
                  </a:solidFill>
                  <a:latin typeface="+mj-lt"/>
                  <a:ea typeface="Asap Medium"/>
                  <a:cs typeface="Asap Medium"/>
                  <a:sym typeface="Asap Medium"/>
                </a:rPr>
                <a:t> ngắn trên nền tảng di động, cho phép người dùng xem, bình luận, thả tim và đăng tải </a:t>
              </a:r>
              <a:r>
                <a:rPr lang="vi-VN" sz="2000" b="1" dirty="0" err="1">
                  <a:solidFill>
                    <a:srgbClr val="E5645E"/>
                  </a:solidFill>
                  <a:latin typeface="+mj-lt"/>
                  <a:ea typeface="Asap Medium"/>
                  <a:cs typeface="Asap Medium"/>
                  <a:sym typeface="Asap Medium"/>
                </a:rPr>
                <a:t>video</a:t>
              </a:r>
              <a:r>
                <a:rPr lang="vi-VN" sz="2000" b="1" dirty="0">
                  <a:solidFill>
                    <a:srgbClr val="E5645E"/>
                  </a:solidFill>
                  <a:latin typeface="+mj-lt"/>
                  <a:ea typeface="Asap Medium"/>
                  <a:cs typeface="Asap Medium"/>
                  <a:sym typeface="Asap Medium"/>
                </a:rPr>
                <a:t>. Ứng dụng mang phong cách tương tự như các nền tảng phổ biến hiện nay (</a:t>
              </a:r>
              <a:r>
                <a:rPr lang="vi-VN" sz="2000" b="1" dirty="0" err="1">
                  <a:solidFill>
                    <a:srgbClr val="E5645E"/>
                  </a:solidFill>
                  <a:latin typeface="+mj-lt"/>
                  <a:ea typeface="Asap Medium"/>
                  <a:cs typeface="Asap Medium"/>
                  <a:sym typeface="Asap Medium"/>
                </a:rPr>
                <a:t>TikTok</a:t>
              </a:r>
              <a:r>
                <a:rPr lang="vi-VN" sz="2000" b="1" dirty="0">
                  <a:solidFill>
                    <a:srgbClr val="E5645E"/>
                  </a:solidFill>
                  <a:latin typeface="+mj-lt"/>
                  <a:ea typeface="Asap Medium"/>
                  <a:cs typeface="Asap Medium"/>
                  <a:sym typeface="Asap Medium"/>
                </a:rPr>
                <a:t>, </a:t>
              </a:r>
              <a:r>
                <a:rPr lang="vi-VN" sz="2000" b="1" dirty="0" err="1">
                  <a:solidFill>
                    <a:srgbClr val="E5645E"/>
                  </a:solidFill>
                  <a:latin typeface="+mj-lt"/>
                  <a:ea typeface="Asap Medium"/>
                  <a:cs typeface="Asap Medium"/>
                  <a:sym typeface="Asap Medium"/>
                </a:rPr>
                <a:t>Reels</a:t>
              </a:r>
              <a:r>
                <a:rPr lang="vi-VN" sz="2000" b="1" dirty="0">
                  <a:solidFill>
                    <a:srgbClr val="E5645E"/>
                  </a:solidFill>
                  <a:latin typeface="+mj-lt"/>
                  <a:ea typeface="Asap Medium"/>
                  <a:cs typeface="Asap Medium"/>
                  <a:sym typeface="Asap Medium"/>
                </a:rPr>
                <a:t>) nhưng được phát triển ở mức cơ bản phục vụ học tập, tập trung vào giao diện, trải nghiệm người dùng và luồng hoạt động chính.</a:t>
              </a:r>
              <a:endParaRPr lang="en-US" sz="2000" b="1" dirty="0">
                <a:solidFill>
                  <a:srgbClr val="E5645E"/>
                </a:solidFill>
                <a:latin typeface="+mj-lt"/>
                <a:ea typeface="Asap Medium"/>
                <a:cs typeface="Asap Medium"/>
                <a:sym typeface="Asap Medium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"/>
              <a:ext cx="11838168" cy="16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360"/>
                </a:lnSpc>
                <a:spcBef>
                  <a:spcPct val="0"/>
                </a:spcBef>
              </a:pPr>
              <a:r>
                <a:rPr lang="en-US" sz="7800" b="1" dirty="0" err="1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Mục</a:t>
              </a:r>
              <a:r>
                <a:rPr lang="en-US" sz="7800" b="1" dirty="0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 </a:t>
              </a:r>
              <a:r>
                <a:rPr lang="en-US" sz="7800" b="1" dirty="0" err="1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tiêu</a:t>
              </a:r>
              <a:r>
                <a:rPr lang="en-US" sz="7800" b="1" dirty="0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 </a:t>
              </a:r>
              <a:r>
                <a:rPr lang="en-US" sz="7800" b="1" dirty="0" err="1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đề</a:t>
              </a:r>
              <a:r>
                <a:rPr lang="en-US" sz="7800" b="1" dirty="0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 </a:t>
              </a:r>
              <a:r>
                <a:rPr lang="en-US" sz="7800" b="1" dirty="0" err="1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tài</a:t>
              </a:r>
              <a:endParaRPr lang="en-US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2125772" y="5900198"/>
            <a:ext cx="5007704" cy="3132091"/>
          </a:xfrm>
          <a:custGeom>
            <a:avLst/>
            <a:gdLst/>
            <a:ahLst/>
            <a:cxnLst/>
            <a:rect l="l" t="t" r="r" b="b"/>
            <a:pathLst>
              <a:path w="5007704" h="3132091">
                <a:moveTo>
                  <a:pt x="0" y="0"/>
                </a:moveTo>
                <a:lnTo>
                  <a:pt x="5007704" y="0"/>
                </a:lnTo>
                <a:lnTo>
                  <a:pt x="5007704" y="3132091"/>
                </a:lnTo>
                <a:lnTo>
                  <a:pt x="0" y="31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1028700" y="6994640"/>
            <a:ext cx="3004575" cy="2037648"/>
          </a:xfrm>
          <a:custGeom>
            <a:avLst/>
            <a:gdLst/>
            <a:ahLst/>
            <a:cxnLst/>
            <a:rect l="l" t="t" r="r" b="b"/>
            <a:pathLst>
              <a:path w="3004575" h="2037648">
                <a:moveTo>
                  <a:pt x="0" y="0"/>
                </a:moveTo>
                <a:lnTo>
                  <a:pt x="3004575" y="0"/>
                </a:lnTo>
                <a:lnTo>
                  <a:pt x="3004575" y="2037649"/>
                </a:lnTo>
                <a:lnTo>
                  <a:pt x="0" y="203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 rot="1129248" flipH="1">
            <a:off x="15300608" y="2307984"/>
            <a:ext cx="1442095" cy="2661584"/>
          </a:xfrm>
          <a:custGeom>
            <a:avLst/>
            <a:gdLst/>
            <a:ahLst/>
            <a:cxnLst/>
            <a:rect l="l" t="t" r="r" b="b"/>
            <a:pathLst>
              <a:path w="1442095" h="2661584">
                <a:moveTo>
                  <a:pt x="1442095" y="0"/>
                </a:moveTo>
                <a:lnTo>
                  <a:pt x="0" y="0"/>
                </a:lnTo>
                <a:lnTo>
                  <a:pt x="0" y="2661585"/>
                </a:lnTo>
                <a:lnTo>
                  <a:pt x="1442095" y="2661585"/>
                </a:lnTo>
                <a:lnTo>
                  <a:pt x="144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910E2-41C2-C479-CDD1-0A2398977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3FA44D-39D2-A01D-63CE-45F990F32880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DD2AE27-D2D6-B1BC-BD06-FE98E9061283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CD437DD-91D0-76FF-DD68-100282F0272E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579B268-C744-268B-5C4F-359DF592C650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174333E-283A-EFA0-27B4-FE8EFB4B0598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D8ED16DA-C85A-E7F0-A8CC-5784B50358C9}"/>
              </a:ext>
            </a:extLst>
          </p:cNvPr>
          <p:cNvSpPr txBox="1"/>
          <p:nvPr/>
        </p:nvSpPr>
        <p:spPr>
          <a:xfrm>
            <a:off x="3506294" y="3049957"/>
            <a:ext cx="3296110" cy="361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Màn hình</a:t>
            </a:r>
          </a:p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profile</a:t>
            </a:r>
            <a:endParaRPr lang="vi-VN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C5CBEA4-F954-54D6-4ECC-94EC2756703C}"/>
              </a:ext>
            </a:extLst>
          </p:cNvPr>
          <p:cNvSpPr/>
          <p:nvPr/>
        </p:nvSpPr>
        <p:spPr>
          <a:xfrm>
            <a:off x="12125772" y="5900198"/>
            <a:ext cx="5007704" cy="3132091"/>
          </a:xfrm>
          <a:custGeom>
            <a:avLst/>
            <a:gdLst/>
            <a:ahLst/>
            <a:cxnLst/>
            <a:rect l="l" t="t" r="r" b="b"/>
            <a:pathLst>
              <a:path w="5007704" h="3132091">
                <a:moveTo>
                  <a:pt x="0" y="0"/>
                </a:moveTo>
                <a:lnTo>
                  <a:pt x="5007704" y="0"/>
                </a:lnTo>
                <a:lnTo>
                  <a:pt x="5007704" y="3132091"/>
                </a:lnTo>
                <a:lnTo>
                  <a:pt x="0" y="31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C521955-DA19-A3DF-329E-C344193A3F09}"/>
              </a:ext>
            </a:extLst>
          </p:cNvPr>
          <p:cNvSpPr/>
          <p:nvPr/>
        </p:nvSpPr>
        <p:spPr>
          <a:xfrm>
            <a:off x="1028700" y="6994640"/>
            <a:ext cx="3004575" cy="2037648"/>
          </a:xfrm>
          <a:custGeom>
            <a:avLst/>
            <a:gdLst/>
            <a:ahLst/>
            <a:cxnLst/>
            <a:rect l="l" t="t" r="r" b="b"/>
            <a:pathLst>
              <a:path w="3004575" h="2037648">
                <a:moveTo>
                  <a:pt x="0" y="0"/>
                </a:moveTo>
                <a:lnTo>
                  <a:pt x="3004575" y="0"/>
                </a:lnTo>
                <a:lnTo>
                  <a:pt x="3004575" y="2037649"/>
                </a:lnTo>
                <a:lnTo>
                  <a:pt x="0" y="203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CEF7F2B-5C57-AAA2-1FAC-CBBA93A96F86}"/>
              </a:ext>
            </a:extLst>
          </p:cNvPr>
          <p:cNvSpPr/>
          <p:nvPr/>
        </p:nvSpPr>
        <p:spPr>
          <a:xfrm rot="1129248" flipH="1">
            <a:off x="15300608" y="2307984"/>
            <a:ext cx="1442095" cy="2661584"/>
          </a:xfrm>
          <a:custGeom>
            <a:avLst/>
            <a:gdLst/>
            <a:ahLst/>
            <a:cxnLst/>
            <a:rect l="l" t="t" r="r" b="b"/>
            <a:pathLst>
              <a:path w="1442095" h="2661584">
                <a:moveTo>
                  <a:pt x="1442095" y="0"/>
                </a:moveTo>
                <a:lnTo>
                  <a:pt x="0" y="0"/>
                </a:lnTo>
                <a:lnTo>
                  <a:pt x="0" y="2661585"/>
                </a:lnTo>
                <a:lnTo>
                  <a:pt x="1442095" y="2661585"/>
                </a:lnTo>
                <a:lnTo>
                  <a:pt x="144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90CB87-3B61-282D-3182-9CB5BD7F57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1729" y="2287647"/>
            <a:ext cx="3153215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66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FA629-515E-E6FC-33D9-B98965A5E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15CD5F-0385-2A34-25E4-FBC0377C09E3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4912601-0689-585C-5C21-DB3D9DFA3F3F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A94474A-6FC1-8229-5352-AA76011642DF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C0C7420-7C4A-08C8-C35B-B8B55B922237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57B5B77-D7AB-D7DB-5F39-492664C12150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1429CF77-5916-CE3A-2C8B-DE475C27A8B2}"/>
              </a:ext>
            </a:extLst>
          </p:cNvPr>
          <p:cNvSpPr txBox="1"/>
          <p:nvPr/>
        </p:nvSpPr>
        <p:spPr>
          <a:xfrm>
            <a:off x="3506294" y="3049957"/>
            <a:ext cx="3296110" cy="361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Màn hình</a:t>
            </a:r>
          </a:p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follow</a:t>
            </a:r>
            <a:endParaRPr lang="vi-VN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06AF4BD-E5E4-F9CC-71A2-68369B9FDCE6}"/>
              </a:ext>
            </a:extLst>
          </p:cNvPr>
          <p:cNvSpPr/>
          <p:nvPr/>
        </p:nvSpPr>
        <p:spPr>
          <a:xfrm>
            <a:off x="12125772" y="5900198"/>
            <a:ext cx="5007704" cy="3132091"/>
          </a:xfrm>
          <a:custGeom>
            <a:avLst/>
            <a:gdLst/>
            <a:ahLst/>
            <a:cxnLst/>
            <a:rect l="l" t="t" r="r" b="b"/>
            <a:pathLst>
              <a:path w="5007704" h="3132091">
                <a:moveTo>
                  <a:pt x="0" y="0"/>
                </a:moveTo>
                <a:lnTo>
                  <a:pt x="5007704" y="0"/>
                </a:lnTo>
                <a:lnTo>
                  <a:pt x="5007704" y="3132091"/>
                </a:lnTo>
                <a:lnTo>
                  <a:pt x="0" y="31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72BEEA4-C4D2-CEF6-FE2A-0DC6DAE9438B}"/>
              </a:ext>
            </a:extLst>
          </p:cNvPr>
          <p:cNvSpPr/>
          <p:nvPr/>
        </p:nvSpPr>
        <p:spPr>
          <a:xfrm>
            <a:off x="1028700" y="6994640"/>
            <a:ext cx="3004575" cy="2037648"/>
          </a:xfrm>
          <a:custGeom>
            <a:avLst/>
            <a:gdLst/>
            <a:ahLst/>
            <a:cxnLst/>
            <a:rect l="l" t="t" r="r" b="b"/>
            <a:pathLst>
              <a:path w="3004575" h="2037648">
                <a:moveTo>
                  <a:pt x="0" y="0"/>
                </a:moveTo>
                <a:lnTo>
                  <a:pt x="3004575" y="0"/>
                </a:lnTo>
                <a:lnTo>
                  <a:pt x="3004575" y="2037649"/>
                </a:lnTo>
                <a:lnTo>
                  <a:pt x="0" y="203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B301F60A-7481-29FF-CE4C-026B2AB4D7AB}"/>
              </a:ext>
            </a:extLst>
          </p:cNvPr>
          <p:cNvSpPr/>
          <p:nvPr/>
        </p:nvSpPr>
        <p:spPr>
          <a:xfrm rot="1129248" flipH="1">
            <a:off x="15300608" y="2307984"/>
            <a:ext cx="1442095" cy="2661584"/>
          </a:xfrm>
          <a:custGeom>
            <a:avLst/>
            <a:gdLst/>
            <a:ahLst/>
            <a:cxnLst/>
            <a:rect l="l" t="t" r="r" b="b"/>
            <a:pathLst>
              <a:path w="1442095" h="2661584">
                <a:moveTo>
                  <a:pt x="1442095" y="0"/>
                </a:moveTo>
                <a:lnTo>
                  <a:pt x="0" y="0"/>
                </a:lnTo>
                <a:lnTo>
                  <a:pt x="0" y="2661585"/>
                </a:lnTo>
                <a:lnTo>
                  <a:pt x="1442095" y="2661585"/>
                </a:lnTo>
                <a:lnTo>
                  <a:pt x="144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20AEEB-7740-2F2D-95B8-44C8CCA459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1729" y="2268594"/>
            <a:ext cx="3219899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31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A2C24-6331-C6BF-522E-ECF969C8F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D7DA02C-AD04-5358-9046-D216C7FF19D9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D1E6CB9-9861-6E20-C154-DBCDD6F3124E}"/>
              </a:ext>
            </a:extLst>
          </p:cNvPr>
          <p:cNvGrpSpPr/>
          <p:nvPr/>
        </p:nvGrpSpPr>
        <p:grpSpPr>
          <a:xfrm>
            <a:off x="2308025" y="656614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81CA86F9-948C-BF82-7E5A-44D23466B3B0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3AA80AF3-294E-30E6-B3C6-3CFEE6E45361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2FA0ED0-6782-4EEE-E85E-C584E289EEAE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BBC42FF-5BEA-A9F3-A98A-4F0F88149150}"/>
              </a:ext>
            </a:extLst>
          </p:cNvPr>
          <p:cNvSpPr txBox="1"/>
          <p:nvPr/>
        </p:nvSpPr>
        <p:spPr>
          <a:xfrm>
            <a:off x="3506294" y="3049957"/>
            <a:ext cx="3296110" cy="4821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Màn hình</a:t>
            </a:r>
          </a:p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Detail</a:t>
            </a: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vi-VN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profile</a:t>
            </a:r>
            <a:endParaRPr lang="vi-VN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A6FC914-AF59-704F-F5E2-2B52959C9EC2}"/>
              </a:ext>
            </a:extLst>
          </p:cNvPr>
          <p:cNvSpPr/>
          <p:nvPr/>
        </p:nvSpPr>
        <p:spPr>
          <a:xfrm>
            <a:off x="12125772" y="5900198"/>
            <a:ext cx="5007704" cy="3132091"/>
          </a:xfrm>
          <a:custGeom>
            <a:avLst/>
            <a:gdLst/>
            <a:ahLst/>
            <a:cxnLst/>
            <a:rect l="l" t="t" r="r" b="b"/>
            <a:pathLst>
              <a:path w="5007704" h="3132091">
                <a:moveTo>
                  <a:pt x="0" y="0"/>
                </a:moveTo>
                <a:lnTo>
                  <a:pt x="5007704" y="0"/>
                </a:lnTo>
                <a:lnTo>
                  <a:pt x="5007704" y="3132091"/>
                </a:lnTo>
                <a:lnTo>
                  <a:pt x="0" y="31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245DD31-4881-CFCC-4928-F6A6D9874C83}"/>
              </a:ext>
            </a:extLst>
          </p:cNvPr>
          <p:cNvSpPr/>
          <p:nvPr/>
        </p:nvSpPr>
        <p:spPr>
          <a:xfrm>
            <a:off x="1028700" y="6994640"/>
            <a:ext cx="3004575" cy="2037648"/>
          </a:xfrm>
          <a:custGeom>
            <a:avLst/>
            <a:gdLst/>
            <a:ahLst/>
            <a:cxnLst/>
            <a:rect l="l" t="t" r="r" b="b"/>
            <a:pathLst>
              <a:path w="3004575" h="2037648">
                <a:moveTo>
                  <a:pt x="0" y="0"/>
                </a:moveTo>
                <a:lnTo>
                  <a:pt x="3004575" y="0"/>
                </a:lnTo>
                <a:lnTo>
                  <a:pt x="3004575" y="2037649"/>
                </a:lnTo>
                <a:lnTo>
                  <a:pt x="0" y="203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0A1AB658-0EA5-08E0-CADA-E1632ADE3031}"/>
              </a:ext>
            </a:extLst>
          </p:cNvPr>
          <p:cNvSpPr/>
          <p:nvPr/>
        </p:nvSpPr>
        <p:spPr>
          <a:xfrm rot="1129248" flipH="1">
            <a:off x="15300608" y="2307984"/>
            <a:ext cx="1442095" cy="2661584"/>
          </a:xfrm>
          <a:custGeom>
            <a:avLst/>
            <a:gdLst/>
            <a:ahLst/>
            <a:cxnLst/>
            <a:rect l="l" t="t" r="r" b="b"/>
            <a:pathLst>
              <a:path w="1442095" h="2661584">
                <a:moveTo>
                  <a:pt x="1442095" y="0"/>
                </a:moveTo>
                <a:lnTo>
                  <a:pt x="0" y="0"/>
                </a:lnTo>
                <a:lnTo>
                  <a:pt x="0" y="2661585"/>
                </a:lnTo>
                <a:lnTo>
                  <a:pt x="1442095" y="2661585"/>
                </a:lnTo>
                <a:lnTo>
                  <a:pt x="144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12FE6F-D071-9C26-4D5B-D3979A93BF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1729" y="2170973"/>
            <a:ext cx="3181794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7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70961" y="7246558"/>
            <a:ext cx="11984152" cy="0"/>
          </a:xfrm>
          <a:prstGeom prst="line">
            <a:avLst/>
          </a:prstGeom>
          <a:ln w="47625" cap="rnd">
            <a:solidFill>
              <a:srgbClr val="E5645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3070961" y="7084633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5645E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40482" y="7084633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5645E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810003" y="7084633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5645E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070961" y="1069345"/>
            <a:ext cx="11984152" cy="5185869"/>
            <a:chOff x="0" y="0"/>
            <a:chExt cx="15978869" cy="6914493"/>
          </a:xfrm>
        </p:grpSpPr>
        <p:grpSp>
          <p:nvGrpSpPr>
            <p:cNvPr id="10" name="Group 10"/>
            <p:cNvGrpSpPr/>
            <p:nvPr/>
          </p:nvGrpSpPr>
          <p:grpSpPr>
            <a:xfrm>
              <a:off x="124220" y="1970252"/>
              <a:ext cx="15743379" cy="4743648"/>
              <a:chOff x="0" y="0"/>
              <a:chExt cx="1844847" cy="55587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844847" cy="555872"/>
              </a:xfrm>
              <a:custGeom>
                <a:avLst/>
                <a:gdLst/>
                <a:ahLst/>
                <a:cxnLst/>
                <a:rect l="l" t="t" r="r" b="b"/>
                <a:pathLst>
                  <a:path w="1844847" h="555872">
                    <a:moveTo>
                      <a:pt x="0" y="0"/>
                    </a:moveTo>
                    <a:lnTo>
                      <a:pt x="1844847" y="0"/>
                    </a:lnTo>
                    <a:lnTo>
                      <a:pt x="1844847" y="555872"/>
                    </a:lnTo>
                    <a:lnTo>
                      <a:pt x="0" y="555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15978869" cy="6914493"/>
            </a:xfrm>
            <a:custGeom>
              <a:avLst/>
              <a:gdLst/>
              <a:ahLst/>
              <a:cxnLst/>
              <a:rect l="l" t="t" r="r" b="b"/>
              <a:pathLst>
                <a:path w="15978869" h="6914493">
                  <a:moveTo>
                    <a:pt x="0" y="0"/>
                  </a:moveTo>
                  <a:lnTo>
                    <a:pt x="15978869" y="0"/>
                  </a:lnTo>
                  <a:lnTo>
                    <a:pt x="15978869" y="6914493"/>
                  </a:lnTo>
                  <a:lnTo>
                    <a:pt x="0" y="6914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720063" y="2555419"/>
            <a:ext cx="1674749" cy="3090979"/>
          </a:xfrm>
          <a:custGeom>
            <a:avLst/>
            <a:gdLst/>
            <a:ahLst/>
            <a:cxnLst/>
            <a:rect l="l" t="t" r="r" b="b"/>
            <a:pathLst>
              <a:path w="1674749" h="3090979">
                <a:moveTo>
                  <a:pt x="0" y="0"/>
                </a:moveTo>
                <a:lnTo>
                  <a:pt x="1674748" y="0"/>
                </a:lnTo>
                <a:lnTo>
                  <a:pt x="1674748" y="3090979"/>
                </a:lnTo>
                <a:lnTo>
                  <a:pt x="0" y="30909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Freeform 14"/>
          <p:cNvSpPr/>
          <p:nvPr/>
        </p:nvSpPr>
        <p:spPr>
          <a:xfrm>
            <a:off x="14600918" y="2568123"/>
            <a:ext cx="2032663" cy="3489551"/>
          </a:xfrm>
          <a:custGeom>
            <a:avLst/>
            <a:gdLst/>
            <a:ahLst/>
            <a:cxnLst/>
            <a:rect l="l" t="t" r="r" b="b"/>
            <a:pathLst>
              <a:path w="2032663" h="3489551">
                <a:moveTo>
                  <a:pt x="0" y="0"/>
                </a:moveTo>
                <a:lnTo>
                  <a:pt x="2032664" y="0"/>
                </a:lnTo>
                <a:lnTo>
                  <a:pt x="2032664" y="3489551"/>
                </a:lnTo>
                <a:lnTo>
                  <a:pt x="0" y="34895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TextBox 15"/>
          <p:cNvSpPr txBox="1"/>
          <p:nvPr/>
        </p:nvSpPr>
        <p:spPr>
          <a:xfrm>
            <a:off x="3894255" y="3131798"/>
            <a:ext cx="10337565" cy="241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Kết luận &amp; Hướng phát triển</a:t>
            </a:r>
            <a:endParaRPr lang="en-US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70961" y="7900954"/>
            <a:ext cx="3704876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0"/>
              </a:lnSpc>
              <a:spcBef>
                <a:spcPct val="0"/>
              </a:spcBef>
            </a:pP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Ứng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dụng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đạt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mục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tiêu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học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tập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đề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ra</a:t>
            </a:r>
            <a:endParaRPr lang="en-US" sz="2700" b="1" u="none" dirty="0">
              <a:solidFill>
                <a:srgbClr val="E5645E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7440482" y="7915241"/>
            <a:ext cx="3830886" cy="2041280"/>
            <a:chOff x="0" y="-9525"/>
            <a:chExt cx="5107847" cy="272170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5107847" cy="1094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0"/>
                </a:lnSpc>
                <a:spcBef>
                  <a:spcPct val="0"/>
                </a:spcBef>
              </a:pPr>
              <a:r>
                <a:rPr lang="en-US" sz="2700" b="1" u="none" dirty="0" err="1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Là</a:t>
              </a:r>
              <a:r>
                <a:rPr lang="en-US" sz="2700" b="1" u="none" dirty="0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 </a:t>
              </a:r>
              <a:r>
                <a:rPr lang="en-US" sz="2700" b="1" u="none" dirty="0" err="1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nền</a:t>
              </a:r>
              <a:r>
                <a:rPr lang="en-US" sz="2700" b="1" u="none" dirty="0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 </a:t>
              </a:r>
              <a:r>
                <a:rPr lang="en-US" sz="2700" b="1" u="none" dirty="0" err="1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tảng</a:t>
              </a:r>
              <a:r>
                <a:rPr lang="en-US" sz="2700" b="1" u="none" dirty="0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 </a:t>
              </a:r>
              <a:r>
                <a:rPr lang="en-US" sz="2700" b="1" u="none" dirty="0" err="1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tốt</a:t>
              </a:r>
              <a:r>
                <a:rPr lang="en-US" sz="2700" b="1" u="none" dirty="0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 </a:t>
              </a:r>
              <a:r>
                <a:rPr lang="en-US" sz="2700" b="1" u="none" dirty="0" err="1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để</a:t>
              </a:r>
              <a:r>
                <a:rPr lang="en-US" sz="2700" b="1" u="none" dirty="0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 </a:t>
              </a:r>
              <a:r>
                <a:rPr lang="en-US" sz="2700" b="1" u="none" dirty="0" err="1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phát</a:t>
              </a:r>
              <a:r>
                <a:rPr lang="en-US" sz="2700" b="1" u="none" dirty="0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 </a:t>
              </a:r>
              <a:r>
                <a:rPr lang="en-US" sz="2700" b="1" u="none" dirty="0" err="1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triển</a:t>
              </a:r>
              <a:r>
                <a:rPr lang="en-US" sz="2700" b="1" u="none" dirty="0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 </a:t>
              </a:r>
              <a:r>
                <a:rPr lang="en-US" sz="2700" b="1" u="none" dirty="0" err="1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thêm</a:t>
              </a:r>
              <a:endPara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276916"/>
              <a:ext cx="5107847" cy="1435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940"/>
                </a:lnSpc>
                <a:spcBef>
                  <a:spcPct val="0"/>
                </a:spcBef>
              </a:pPr>
              <a:r>
                <a:rPr lang="en-US" b="1" dirty="0">
                  <a:solidFill>
                    <a:srgbClr val="E5645E"/>
                  </a:solidFill>
                  <a:latin typeface="Times New Roman" panose="02020603050405020304" pitchFamily="18" charset="0"/>
                  <a:ea typeface="Asap Medium"/>
                  <a:cs typeface="Times New Roman" panose="02020603050405020304" pitchFamily="18" charset="0"/>
                  <a:sym typeface="Asap Medium"/>
                </a:rPr>
                <a:t> </a:t>
              </a:r>
              <a:r>
                <a:rPr lang="vi-VN" b="1" dirty="0">
                  <a:solidFill>
                    <a:srgbClr val="E5645E"/>
                  </a:solidFill>
                  <a:latin typeface="Times New Roman" panose="02020603050405020304" pitchFamily="18" charset="0"/>
                  <a:ea typeface="Asap Medium"/>
                  <a:cs typeface="Times New Roman" panose="02020603050405020304" pitchFamily="18" charset="0"/>
                  <a:sym typeface="Asap Medium"/>
                </a:rPr>
                <a:t>Đăng nhập thật </a:t>
              </a:r>
              <a:endParaRPr lang="en-US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endParaRPr>
            </a:p>
            <a:p>
              <a:pPr lvl="0">
                <a:lnSpc>
                  <a:spcPts val="2940"/>
                </a:lnSpc>
                <a:spcBef>
                  <a:spcPct val="0"/>
                </a:spcBef>
              </a:pPr>
              <a:r>
                <a:rPr lang="vi-VN" b="1" dirty="0">
                  <a:solidFill>
                    <a:srgbClr val="E5645E"/>
                  </a:solidFill>
                  <a:latin typeface="Times New Roman" panose="02020603050405020304" pitchFamily="18" charset="0"/>
                  <a:ea typeface="Asap Medium"/>
                  <a:cs typeface="Times New Roman" panose="02020603050405020304" pitchFamily="18" charset="0"/>
                  <a:sym typeface="Asap Medium"/>
                </a:rPr>
                <a:t>Tương tác mạng xã hội </a:t>
              </a:r>
              <a:endParaRPr lang="en-US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endParaRPr>
            </a:p>
            <a:p>
              <a:pPr lvl="0">
                <a:lnSpc>
                  <a:spcPts val="2940"/>
                </a:lnSpc>
                <a:spcBef>
                  <a:spcPct val="0"/>
                </a:spcBef>
              </a:pPr>
              <a:r>
                <a:rPr lang="vi-VN" b="1" dirty="0" err="1">
                  <a:solidFill>
                    <a:srgbClr val="E5645E"/>
                  </a:solidFill>
                  <a:latin typeface="Times New Roman" panose="02020603050405020304" pitchFamily="18" charset="0"/>
                  <a:ea typeface="Asap Medium"/>
                  <a:cs typeface="Times New Roman" panose="02020603050405020304" pitchFamily="18" charset="0"/>
                  <a:sym typeface="Asap Medium"/>
                </a:rPr>
                <a:t>Streaming</a:t>
              </a:r>
              <a:r>
                <a:rPr lang="vi-VN" b="1" dirty="0">
                  <a:solidFill>
                    <a:srgbClr val="E5645E"/>
                  </a:solidFill>
                  <a:latin typeface="Times New Roman" panose="02020603050405020304" pitchFamily="18" charset="0"/>
                  <a:ea typeface="Asap Medium"/>
                  <a:cs typeface="Times New Roman" panose="02020603050405020304" pitchFamily="18" charset="0"/>
                  <a:sym typeface="Asap Medium"/>
                </a:rPr>
                <a:t> mượt &amp; lưu </a:t>
              </a:r>
              <a:r>
                <a:rPr lang="vi-VN" b="1" dirty="0" err="1">
                  <a:solidFill>
                    <a:srgbClr val="E5645E"/>
                  </a:solidFill>
                  <a:latin typeface="Times New Roman" panose="02020603050405020304" pitchFamily="18" charset="0"/>
                  <a:ea typeface="Asap Medium"/>
                  <a:cs typeface="Times New Roman" panose="02020603050405020304" pitchFamily="18" charset="0"/>
                  <a:sym typeface="Asap Medium"/>
                </a:rPr>
                <a:t>video</a:t>
              </a:r>
              <a:r>
                <a:rPr lang="vi-VN" b="1" dirty="0">
                  <a:solidFill>
                    <a:srgbClr val="E5645E"/>
                  </a:solidFill>
                  <a:latin typeface="Times New Roman" panose="02020603050405020304" pitchFamily="18" charset="0"/>
                  <a:ea typeface="Asap Medium"/>
                  <a:cs typeface="Times New Roman" panose="02020603050405020304" pitchFamily="18" charset="0"/>
                  <a:sym typeface="Asap Medium"/>
                </a:rPr>
                <a:t> </a:t>
              </a:r>
              <a:r>
                <a:rPr lang="vi-VN" b="1" dirty="0" err="1">
                  <a:solidFill>
                    <a:srgbClr val="E5645E"/>
                  </a:solidFill>
                  <a:latin typeface="Times New Roman" panose="02020603050405020304" pitchFamily="18" charset="0"/>
                  <a:ea typeface="Asap Medium"/>
                  <a:cs typeface="Times New Roman" panose="02020603050405020304" pitchFamily="18" charset="0"/>
                  <a:sym typeface="Asap Medium"/>
                </a:rPr>
                <a:t>cloud</a:t>
              </a:r>
              <a:endParaRPr lang="en-US" b="1" u="none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810003" y="7900954"/>
            <a:ext cx="399126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0"/>
              </a:lnSpc>
              <a:spcBef>
                <a:spcPct val="0"/>
              </a:spcBef>
            </a:pP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Kết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thúc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: Video Sharing App –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phiên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bản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học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tập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React Native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D2888-7799-BDE6-A3F7-29E898595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573B1F4-F6D6-DB15-59E3-576A65B68573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34AE485-FDE9-E955-3309-C1C072F30BFB}"/>
              </a:ext>
            </a:extLst>
          </p:cNvPr>
          <p:cNvGrpSpPr/>
          <p:nvPr/>
        </p:nvGrpSpPr>
        <p:grpSpPr>
          <a:xfrm>
            <a:off x="2457400" y="1880268"/>
            <a:ext cx="13363575" cy="7477125"/>
            <a:chOff x="-7327" y="-15075"/>
            <a:chExt cx="3420621" cy="191389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9F52B21-684E-49C5-73CF-A5957018E481}"/>
                </a:ext>
              </a:extLst>
            </p:cNvPr>
            <p:cNvSpPr/>
            <p:nvPr/>
          </p:nvSpPr>
          <p:spPr>
            <a:xfrm>
              <a:off x="-7327" y="-15075"/>
              <a:ext cx="3420621" cy="1913890"/>
            </a:xfrm>
            <a:custGeom>
              <a:avLst/>
              <a:gdLst/>
              <a:ahLst/>
              <a:cxnLst/>
              <a:rect l="l" t="t" r="r" b="b"/>
              <a:pathLst>
                <a:path w="3420621" h="1913890">
                  <a:moveTo>
                    <a:pt x="0" y="0"/>
                  </a:moveTo>
                  <a:lnTo>
                    <a:pt x="3420621" y="0"/>
                  </a:lnTo>
                  <a:lnTo>
                    <a:pt x="342062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 dirty="0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3D4F876-52B8-0206-4BE6-2261B8F3D7C5}"/>
              </a:ext>
            </a:extLst>
          </p:cNvPr>
          <p:cNvSpPr/>
          <p:nvPr/>
        </p:nvSpPr>
        <p:spPr>
          <a:xfrm>
            <a:off x="2308025" y="656615"/>
            <a:ext cx="13671950" cy="8973771"/>
          </a:xfrm>
          <a:custGeom>
            <a:avLst/>
            <a:gdLst/>
            <a:ahLst/>
            <a:cxnLst/>
            <a:rect l="l" t="t" r="r" b="b"/>
            <a:pathLst>
              <a:path w="13671950" h="8973771">
                <a:moveTo>
                  <a:pt x="0" y="0"/>
                </a:moveTo>
                <a:lnTo>
                  <a:pt x="13671950" y="0"/>
                </a:lnTo>
                <a:lnTo>
                  <a:pt x="13671950" y="8973770"/>
                </a:lnTo>
                <a:lnTo>
                  <a:pt x="0" y="897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8D96FD1-D9A4-4FA8-DB93-C12F8A92579C}"/>
              </a:ext>
            </a:extLst>
          </p:cNvPr>
          <p:cNvSpPr/>
          <p:nvPr/>
        </p:nvSpPr>
        <p:spPr>
          <a:xfrm>
            <a:off x="15148198" y="3200400"/>
            <a:ext cx="1345552" cy="1054423"/>
          </a:xfrm>
          <a:custGeom>
            <a:avLst/>
            <a:gdLst/>
            <a:ahLst/>
            <a:cxnLst/>
            <a:rect l="l" t="t" r="r" b="b"/>
            <a:pathLst>
              <a:path w="1345552" h="1054423">
                <a:moveTo>
                  <a:pt x="0" y="0"/>
                </a:moveTo>
                <a:lnTo>
                  <a:pt x="1345551" y="0"/>
                </a:lnTo>
                <a:lnTo>
                  <a:pt x="1345551" y="1054423"/>
                </a:lnTo>
                <a:lnTo>
                  <a:pt x="0" y="10544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DC7F0BF-D16B-30FA-249A-BA21B309C35F}"/>
              </a:ext>
            </a:extLst>
          </p:cNvPr>
          <p:cNvSpPr/>
          <p:nvPr/>
        </p:nvSpPr>
        <p:spPr>
          <a:xfrm rot="-236163">
            <a:off x="1580301" y="5195494"/>
            <a:ext cx="1811447" cy="3343275"/>
          </a:xfrm>
          <a:custGeom>
            <a:avLst/>
            <a:gdLst/>
            <a:ahLst/>
            <a:cxnLst/>
            <a:rect l="l" t="t" r="r" b="b"/>
            <a:pathLst>
              <a:path w="1811447" h="3343275">
                <a:moveTo>
                  <a:pt x="0" y="0"/>
                </a:moveTo>
                <a:lnTo>
                  <a:pt x="1811448" y="0"/>
                </a:lnTo>
                <a:lnTo>
                  <a:pt x="1811448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98A3669-5BF9-3DED-B8C3-59C79AD2F82C}"/>
              </a:ext>
            </a:extLst>
          </p:cNvPr>
          <p:cNvSpPr txBox="1"/>
          <p:nvPr/>
        </p:nvSpPr>
        <p:spPr>
          <a:xfrm>
            <a:off x="3653733" y="4932744"/>
            <a:ext cx="11274128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6"/>
              </a:lnSpc>
            </a:pPr>
            <a:r>
              <a:rPr lang="vi-VN" sz="96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Thank</a:t>
            </a:r>
            <a:r>
              <a:rPr lang="vi-VN" sz="96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 </a:t>
            </a:r>
            <a:r>
              <a:rPr lang="vi-VN" sz="96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For</a:t>
            </a:r>
            <a:r>
              <a:rPr lang="vi-VN" sz="96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 </a:t>
            </a:r>
            <a:r>
              <a:rPr lang="vi-VN" sz="96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Watching</a:t>
            </a:r>
            <a:endParaRPr lang="en-US" sz="9600" b="1" dirty="0">
              <a:solidFill>
                <a:srgbClr val="E5645E"/>
              </a:solidFill>
              <a:latin typeface="Times New Roman" panose="02020603050405020304" pitchFamily="18" charset="0"/>
              <a:ea typeface="Saira Bold"/>
              <a:cs typeface="Times New Roman" panose="02020603050405020304" pitchFamily="18" charset="0"/>
              <a:sym typeface="Saira Bold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85446B74-29C6-2780-1DEF-419775CB6F43}"/>
              </a:ext>
            </a:extLst>
          </p:cNvPr>
          <p:cNvSpPr txBox="1"/>
          <p:nvPr/>
        </p:nvSpPr>
        <p:spPr>
          <a:xfrm>
            <a:off x="3685889" y="6770729"/>
            <a:ext cx="9906000" cy="416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Link </a:t>
            </a:r>
            <a:r>
              <a:rPr lang="en-US" sz="249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lang="en-US" sz="24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24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10"/>
              </a:rPr>
              <a:t>https://github.com/quanghien2024/VideoSharingApp.git</a:t>
            </a:r>
            <a:endParaRPr lang="en-US" sz="2499" u="sng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  <a:hlinkClick r:id="rId11" tooltip="https://github.com/Hiep0718/SnapBuy_Mobile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F8A0B13F-B7FE-0E09-B801-9D0F22F3CCA5}"/>
              </a:ext>
            </a:extLst>
          </p:cNvPr>
          <p:cNvSpPr txBox="1"/>
          <p:nvPr/>
        </p:nvSpPr>
        <p:spPr>
          <a:xfrm>
            <a:off x="3701811" y="7446111"/>
            <a:ext cx="10248404" cy="416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Link </a:t>
            </a:r>
            <a:r>
              <a:rPr lang="en-US" sz="249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Apk</a:t>
            </a:r>
            <a:r>
              <a:rPr lang="en-US" sz="24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Preview: </a:t>
            </a:r>
            <a:r>
              <a:rPr lang="en-US" sz="24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12" tooltip="https://expo.dev/accounts/nguyenthanhhiep/projects/snapbuy/builds/749e48c2-da1e-4574-b896-10c10e07443a"/>
              </a:rPr>
              <a:t>https://snack.expo.dev/@winteryukihaku/mobileapp</a:t>
            </a:r>
            <a:endParaRPr lang="en-US" sz="2499" u="sng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  <a:hlinkClick r:id="rId13" tooltip="https://expo.dev/accounts/nguyenthanhhiep/projects/snapbuy/builds/749e48c2-da1e-4574-b896-10c10e07443a"/>
            </a:endParaRPr>
          </a:p>
        </p:txBody>
      </p:sp>
    </p:spTree>
    <p:extLst>
      <p:ext uri="{BB962C8B-B14F-4D97-AF65-F5344CB8AC3E}">
        <p14:creationId xmlns:p14="http://schemas.microsoft.com/office/powerpoint/2010/main" val="2352964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70948" y="1542493"/>
            <a:ext cx="14280979" cy="6179769"/>
            <a:chOff x="0" y="0"/>
            <a:chExt cx="19041306" cy="8239692"/>
          </a:xfrm>
        </p:grpSpPr>
        <p:grpSp>
          <p:nvGrpSpPr>
            <p:cNvPr id="3" name="Group 3"/>
            <p:cNvGrpSpPr/>
            <p:nvPr/>
          </p:nvGrpSpPr>
          <p:grpSpPr>
            <a:xfrm>
              <a:off x="148027" y="2347862"/>
              <a:ext cx="18760682" cy="5652794"/>
              <a:chOff x="0" y="0"/>
              <a:chExt cx="1844847" cy="55587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44847" cy="555872"/>
              </a:xfrm>
              <a:custGeom>
                <a:avLst/>
                <a:gdLst/>
                <a:ahLst/>
                <a:cxnLst/>
                <a:rect l="l" t="t" r="r" b="b"/>
                <a:pathLst>
                  <a:path w="1844847" h="555872">
                    <a:moveTo>
                      <a:pt x="0" y="0"/>
                    </a:moveTo>
                    <a:lnTo>
                      <a:pt x="1844847" y="0"/>
                    </a:lnTo>
                    <a:lnTo>
                      <a:pt x="1844847" y="555872"/>
                    </a:lnTo>
                    <a:lnTo>
                      <a:pt x="0" y="555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0" y="0"/>
              <a:ext cx="19041306" cy="8239692"/>
            </a:xfrm>
            <a:custGeom>
              <a:avLst/>
              <a:gdLst/>
              <a:ahLst/>
              <a:cxnLst/>
              <a:rect l="l" t="t" r="r" b="b"/>
              <a:pathLst>
                <a:path w="19041306" h="8239692">
                  <a:moveTo>
                    <a:pt x="0" y="0"/>
                  </a:moveTo>
                  <a:lnTo>
                    <a:pt x="19041306" y="0"/>
                  </a:lnTo>
                  <a:lnTo>
                    <a:pt x="19041306" y="8239692"/>
                  </a:lnTo>
                  <a:lnTo>
                    <a:pt x="0" y="8239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6" name="Freeform 6"/>
          <p:cNvSpPr/>
          <p:nvPr/>
        </p:nvSpPr>
        <p:spPr>
          <a:xfrm rot="900993">
            <a:off x="15422980" y="3739552"/>
            <a:ext cx="1496488" cy="2569078"/>
          </a:xfrm>
          <a:custGeom>
            <a:avLst/>
            <a:gdLst/>
            <a:ahLst/>
            <a:cxnLst/>
            <a:rect l="l" t="t" r="r" b="b"/>
            <a:pathLst>
              <a:path w="1496488" h="2569078">
                <a:moveTo>
                  <a:pt x="0" y="0"/>
                </a:moveTo>
                <a:lnTo>
                  <a:pt x="1496488" y="0"/>
                </a:lnTo>
                <a:lnTo>
                  <a:pt x="1496488" y="2569078"/>
                </a:lnTo>
                <a:lnTo>
                  <a:pt x="0" y="2569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TextBox 7"/>
          <p:cNvSpPr txBox="1"/>
          <p:nvPr/>
        </p:nvSpPr>
        <p:spPr>
          <a:xfrm>
            <a:off x="4125270" y="3815958"/>
            <a:ext cx="9972335" cy="139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3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Phạm vi &amp; </a:t>
            </a:r>
            <a:r>
              <a:rPr lang="en-US" sz="7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Giới</a:t>
            </a:r>
            <a:r>
              <a:rPr lang="en-US" sz="72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 </a:t>
            </a:r>
            <a:r>
              <a:rPr lang="en-US" sz="7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hạn</a:t>
            </a:r>
            <a:endParaRPr lang="en-US" sz="7200" b="1" dirty="0">
              <a:solidFill>
                <a:srgbClr val="E5645E"/>
              </a:solidFill>
              <a:latin typeface="Times New Roman" panose="02020603050405020304" pitchFamily="18" charset="0"/>
              <a:ea typeface="Saira Bold"/>
              <a:cs typeface="Times New Roman" panose="02020603050405020304" pitchFamily="18" charset="0"/>
              <a:sym typeface="Saira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61262" y="5627905"/>
            <a:ext cx="1819372" cy="1425726"/>
          </a:xfrm>
          <a:custGeom>
            <a:avLst/>
            <a:gdLst/>
            <a:ahLst/>
            <a:cxnLst/>
            <a:rect l="l" t="t" r="r" b="b"/>
            <a:pathLst>
              <a:path w="1819372" h="1425726">
                <a:moveTo>
                  <a:pt x="0" y="0"/>
                </a:moveTo>
                <a:lnTo>
                  <a:pt x="1819372" y="0"/>
                </a:lnTo>
                <a:lnTo>
                  <a:pt x="1819372" y="1425727"/>
                </a:lnTo>
                <a:lnTo>
                  <a:pt x="0" y="14257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F8BE7-CCF3-2EE2-CBBE-EE3C3DD9B0C5}"/>
              </a:ext>
            </a:extLst>
          </p:cNvPr>
          <p:cNvSpPr txBox="1"/>
          <p:nvPr/>
        </p:nvSpPr>
        <p:spPr>
          <a:xfrm>
            <a:off x="3543300" y="5215380"/>
            <a:ext cx="11201400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Phạm vi: Giao diện (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Frontend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) với 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React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Native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+ 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Expo</a:t>
            </a:r>
            <a:endParaRPr lang="vi-VN" sz="20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Chưa có: Đăng nhập, 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backend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, 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database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thật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Mục tiêu: Ứng dụng MVP – chạy 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demo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trên 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Expo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Go</a:t>
            </a:r>
            <a:endParaRPr lang="en-US" sz="20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/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329957" y="2334597"/>
            <a:ext cx="11671385" cy="1735891"/>
            <a:chOff x="0" y="0"/>
            <a:chExt cx="15561846" cy="2314521"/>
          </a:xfrm>
        </p:grpSpPr>
        <p:sp>
          <p:nvSpPr>
            <p:cNvPr id="26" name="TextBox 26"/>
            <p:cNvSpPr txBox="1"/>
            <p:nvPr/>
          </p:nvSpPr>
          <p:spPr>
            <a:xfrm>
              <a:off x="0" y="1758896"/>
              <a:ext cx="15561846" cy="55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r>
                <a:rPr lang="vi-VN" sz="2700" b="1" dirty="0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Thành Phần – Công nghệ</a:t>
              </a:r>
              <a:endParaRPr lang="en-US" sz="2700" b="1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15561846" cy="16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360"/>
                </a:lnSpc>
                <a:spcBef>
                  <a:spcPct val="0"/>
                </a:spcBef>
              </a:pPr>
              <a:r>
                <a:rPr lang="en-US" sz="7800" b="1" dirty="0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Công </a:t>
              </a:r>
              <a:r>
                <a:rPr lang="en-US" sz="7800" b="1" dirty="0" err="1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nghệ</a:t>
              </a:r>
              <a:r>
                <a:rPr lang="en-US" sz="7800" b="1" dirty="0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 </a:t>
              </a:r>
              <a:r>
                <a:rPr lang="en-US" sz="7800" b="1" dirty="0" err="1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sử</a:t>
              </a:r>
              <a:r>
                <a:rPr lang="en-US" sz="7800" b="1" dirty="0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 </a:t>
              </a:r>
              <a:r>
                <a:rPr lang="en-US" sz="7800" b="1" dirty="0" err="1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dụng</a:t>
              </a:r>
              <a:endParaRPr lang="en-US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endParaRPr>
            </a:p>
          </p:txBody>
        </p:sp>
      </p:grpSp>
      <p:sp>
        <p:nvSpPr>
          <p:cNvPr id="28" name="AutoShape 16">
            <a:extLst>
              <a:ext uri="{FF2B5EF4-FFF2-40B4-BE49-F238E27FC236}">
                <a16:creationId xmlns:a16="http://schemas.microsoft.com/office/drawing/2014/main" id="{25BA0374-880C-7EDA-B912-0B644B875E2A}"/>
              </a:ext>
            </a:extLst>
          </p:cNvPr>
          <p:cNvSpPr/>
          <p:nvPr/>
        </p:nvSpPr>
        <p:spPr>
          <a:xfrm rot="-5400000">
            <a:off x="7719756" y="6567744"/>
            <a:ext cx="2848489" cy="0"/>
          </a:xfrm>
          <a:prstGeom prst="line">
            <a:avLst/>
          </a:prstGeom>
          <a:ln w="47625" cap="rnd">
            <a:solidFill>
              <a:srgbClr val="E5645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8EF7EDF6-8999-78D8-B911-468506889CBB}"/>
              </a:ext>
            </a:extLst>
          </p:cNvPr>
          <p:cNvSpPr txBox="1"/>
          <p:nvPr/>
        </p:nvSpPr>
        <p:spPr>
          <a:xfrm>
            <a:off x="2875789" y="5137265"/>
            <a:ext cx="6268211" cy="314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Ngôn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ngữ</a:t>
            </a: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Framework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Điều hướng</a:t>
            </a: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Video/</a:t>
            </a: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Âm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thanh</a:t>
            </a: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Icon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546AFB98-6D66-E329-B08C-0A550BD7E64F}"/>
              </a:ext>
            </a:extLst>
          </p:cNvPr>
          <p:cNvSpPr txBox="1"/>
          <p:nvPr/>
        </p:nvSpPr>
        <p:spPr>
          <a:xfrm>
            <a:off x="8742230" y="5137265"/>
            <a:ext cx="6268211" cy="5065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JavaScript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React Native + Expo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React Navigation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expo-av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@expo/vector-icons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  <a:p>
            <a:pPr algn="ctr">
              <a:lnSpc>
                <a:spcPts val="5040"/>
              </a:lnSpc>
              <a:spcBef>
                <a:spcPct val="0"/>
              </a:spcBef>
            </a:pP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  <a:p>
            <a:pPr algn="ctr">
              <a:lnSpc>
                <a:spcPts val="5040"/>
              </a:lnSpc>
              <a:spcBef>
                <a:spcPct val="0"/>
              </a:spcBef>
            </a:pP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4A471-E167-BE36-FDA2-93ABCE160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600B66-9DE7-6B6D-2379-3B853FD14364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48365E-A6DF-6C6E-7AA2-E88687BA9CCF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C3AB87C-FA6F-F611-4C14-7E79FB6C2BB0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B9DE6C9F-D876-4EB8-ABDB-6A63A3F26868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A145E63-3205-FB43-CBBB-C149DC656FBE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EBDF4F67-DD2D-B331-6C94-5A9736074F9E}"/>
              </a:ext>
            </a:extLst>
          </p:cNvPr>
          <p:cNvSpPr txBox="1"/>
          <p:nvPr/>
        </p:nvSpPr>
        <p:spPr>
          <a:xfrm>
            <a:off x="3329957" y="2334597"/>
            <a:ext cx="11671385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Kiến</a:t>
            </a:r>
            <a:r>
              <a:rPr lang="en-US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trúc</a:t>
            </a:r>
            <a:r>
              <a:rPr lang="en-US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hệ</a:t>
            </a:r>
            <a:r>
              <a:rPr lang="en-US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thống</a:t>
            </a:r>
            <a:endParaRPr lang="en-US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13AE8D42-4B3D-1CAE-79F8-D58CDE5EC7E6}"/>
              </a:ext>
            </a:extLst>
          </p:cNvPr>
          <p:cNvSpPr/>
          <p:nvPr/>
        </p:nvSpPr>
        <p:spPr>
          <a:xfrm>
            <a:off x="506748" y="3117871"/>
            <a:ext cx="4307128" cy="9669063"/>
          </a:xfrm>
          <a:custGeom>
            <a:avLst/>
            <a:gdLst/>
            <a:ahLst/>
            <a:cxnLst/>
            <a:rect l="l" t="t" r="r" b="b"/>
            <a:pathLst>
              <a:path w="4307128" h="9669063">
                <a:moveTo>
                  <a:pt x="0" y="0"/>
                </a:moveTo>
                <a:lnTo>
                  <a:pt x="4307129" y="0"/>
                </a:lnTo>
                <a:lnTo>
                  <a:pt x="4307129" y="9669064"/>
                </a:lnTo>
                <a:lnTo>
                  <a:pt x="0" y="9669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7B81F4CE-6E9A-0C6E-10A6-792DA1D1014E}"/>
              </a:ext>
            </a:extLst>
          </p:cNvPr>
          <p:cNvSpPr/>
          <p:nvPr/>
        </p:nvSpPr>
        <p:spPr>
          <a:xfrm rot="-1727232">
            <a:off x="-190075" y="757084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C980905-E501-DC55-9691-377305D88680}"/>
              </a:ext>
            </a:extLst>
          </p:cNvPr>
          <p:cNvSpPr/>
          <p:nvPr/>
        </p:nvSpPr>
        <p:spPr>
          <a:xfrm>
            <a:off x="-2324863" y="7695982"/>
            <a:ext cx="3478876" cy="4114800"/>
          </a:xfrm>
          <a:custGeom>
            <a:avLst/>
            <a:gdLst/>
            <a:ahLst/>
            <a:cxnLst/>
            <a:rect l="l" t="t" r="r" b="b"/>
            <a:pathLst>
              <a:path w="3478876" h="4114800">
                <a:moveTo>
                  <a:pt x="0" y="0"/>
                </a:moveTo>
                <a:lnTo>
                  <a:pt x="3478877" y="0"/>
                </a:lnTo>
                <a:lnTo>
                  <a:pt x="34788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A1FCAF2F-EC31-D4EA-E312-7FCAA634C4BE}"/>
              </a:ext>
            </a:extLst>
          </p:cNvPr>
          <p:cNvSpPr/>
          <p:nvPr/>
        </p:nvSpPr>
        <p:spPr>
          <a:xfrm flipH="1">
            <a:off x="3774703" y="8097339"/>
            <a:ext cx="3170242" cy="3927102"/>
          </a:xfrm>
          <a:custGeom>
            <a:avLst/>
            <a:gdLst/>
            <a:ahLst/>
            <a:cxnLst/>
            <a:rect l="l" t="t" r="r" b="b"/>
            <a:pathLst>
              <a:path w="3170242" h="3927102">
                <a:moveTo>
                  <a:pt x="3170242" y="0"/>
                </a:moveTo>
                <a:lnTo>
                  <a:pt x="0" y="0"/>
                </a:lnTo>
                <a:lnTo>
                  <a:pt x="0" y="3927102"/>
                </a:lnTo>
                <a:lnTo>
                  <a:pt x="3170242" y="3927102"/>
                </a:lnTo>
                <a:lnTo>
                  <a:pt x="3170242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543DE2BE-26D1-DDDD-A640-EDF80A2BD24A}"/>
              </a:ext>
            </a:extLst>
          </p:cNvPr>
          <p:cNvSpPr txBox="1"/>
          <p:nvPr/>
        </p:nvSpPr>
        <p:spPr>
          <a:xfrm>
            <a:off x="6003340" y="4590532"/>
            <a:ext cx="8243847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Ứng dụng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client-side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100%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Toàn bộ dữ liệu (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video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, ảnh, nhạc) lưu cục bộ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Không có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backend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hay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database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Mô phỏng các hành vi người dùng thật</a:t>
            </a: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03606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307B9-97A7-88FD-6583-78908DA47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84F759B-2CE7-0E11-5370-436AC1838A0C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8E62D26-FF1A-D6BF-F281-61709B92DEB6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887407A-A951-BB66-9DC2-9AC3197FF567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D59B407C-370A-F775-C020-1E7E7899798A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79B3970-54A7-3457-6B55-7F6B06D6A930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7" name="Group 2">
            <a:extLst>
              <a:ext uri="{FF2B5EF4-FFF2-40B4-BE49-F238E27FC236}">
                <a16:creationId xmlns:a16="http://schemas.microsoft.com/office/drawing/2014/main" id="{F2891C77-2228-0EF7-F049-D69728694E29}"/>
              </a:ext>
            </a:extLst>
          </p:cNvPr>
          <p:cNvGrpSpPr/>
          <p:nvPr/>
        </p:nvGrpSpPr>
        <p:grpSpPr>
          <a:xfrm>
            <a:off x="8763000" y="3848100"/>
            <a:ext cx="6466686" cy="5029200"/>
            <a:chOff x="0" y="0"/>
            <a:chExt cx="5750978" cy="7502644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6F393FE0-3153-C2C7-6A2A-96C65EA974D9}"/>
                </a:ext>
              </a:extLst>
            </p:cNvPr>
            <p:cNvSpPr/>
            <p:nvPr/>
          </p:nvSpPr>
          <p:spPr>
            <a:xfrm>
              <a:off x="-3302" y="-6096"/>
              <a:ext cx="5754154" cy="7514836"/>
            </a:xfrm>
            <a:custGeom>
              <a:avLst/>
              <a:gdLst/>
              <a:ahLst/>
              <a:cxnLst/>
              <a:rect l="l" t="t" r="r" b="b"/>
              <a:pathLst>
                <a:path w="5754154" h="7514836">
                  <a:moveTo>
                    <a:pt x="5725452" y="453009"/>
                  </a:moveTo>
                  <a:cubicBezTo>
                    <a:pt x="5721515" y="418465"/>
                    <a:pt x="5707164" y="385953"/>
                    <a:pt x="5684049" y="360045"/>
                  </a:cubicBezTo>
                  <a:cubicBezTo>
                    <a:pt x="5617883" y="285877"/>
                    <a:pt x="5475008" y="134493"/>
                    <a:pt x="5388521" y="101092"/>
                  </a:cubicBezTo>
                  <a:cubicBezTo>
                    <a:pt x="5231295" y="40513"/>
                    <a:pt x="5134902" y="18796"/>
                    <a:pt x="5098198" y="11938"/>
                  </a:cubicBezTo>
                  <a:cubicBezTo>
                    <a:pt x="5088039" y="10033"/>
                    <a:pt x="5077878" y="9144"/>
                    <a:pt x="5067465" y="9144"/>
                  </a:cubicBezTo>
                  <a:lnTo>
                    <a:pt x="730250" y="9144"/>
                  </a:lnTo>
                  <a:cubicBezTo>
                    <a:pt x="725551" y="9144"/>
                    <a:pt x="720852" y="8890"/>
                    <a:pt x="716153" y="8509"/>
                  </a:cubicBezTo>
                  <a:cubicBezTo>
                    <a:pt x="689483" y="6350"/>
                    <a:pt x="581660" y="0"/>
                    <a:pt x="415671" y="22352"/>
                  </a:cubicBezTo>
                  <a:cubicBezTo>
                    <a:pt x="240411" y="45974"/>
                    <a:pt x="160147" y="144399"/>
                    <a:pt x="72009" y="254889"/>
                  </a:cubicBezTo>
                  <a:cubicBezTo>
                    <a:pt x="72009" y="254889"/>
                    <a:pt x="20193" y="322199"/>
                    <a:pt x="11430" y="479171"/>
                  </a:cubicBezTo>
                  <a:cubicBezTo>
                    <a:pt x="5588" y="583057"/>
                    <a:pt x="0" y="6800208"/>
                    <a:pt x="5461" y="6971022"/>
                  </a:cubicBezTo>
                  <a:cubicBezTo>
                    <a:pt x="8001" y="7050906"/>
                    <a:pt x="43053" y="7127106"/>
                    <a:pt x="81153" y="7193781"/>
                  </a:cubicBezTo>
                  <a:cubicBezTo>
                    <a:pt x="133858" y="7286110"/>
                    <a:pt x="216916" y="7360277"/>
                    <a:pt x="319786" y="7401172"/>
                  </a:cubicBezTo>
                  <a:cubicBezTo>
                    <a:pt x="330581" y="7405489"/>
                    <a:pt x="341249" y="7409553"/>
                    <a:pt x="351790" y="7413617"/>
                  </a:cubicBezTo>
                  <a:cubicBezTo>
                    <a:pt x="403733" y="7433684"/>
                    <a:pt x="449072" y="7449432"/>
                    <a:pt x="487807" y="7461877"/>
                  </a:cubicBezTo>
                  <a:cubicBezTo>
                    <a:pt x="579374" y="7491214"/>
                    <a:pt x="675132" y="7505692"/>
                    <a:pt x="859394" y="7505692"/>
                  </a:cubicBezTo>
                  <a:lnTo>
                    <a:pt x="1379551" y="7505692"/>
                  </a:lnTo>
                  <a:cubicBezTo>
                    <a:pt x="1379551" y="7505692"/>
                    <a:pt x="4358107" y="7505692"/>
                    <a:pt x="4358107" y="7505692"/>
                  </a:cubicBezTo>
                  <a:lnTo>
                    <a:pt x="5009934" y="7505692"/>
                  </a:lnTo>
                  <a:cubicBezTo>
                    <a:pt x="5014633" y="7505692"/>
                    <a:pt x="5019331" y="7505947"/>
                    <a:pt x="5024030" y="7506327"/>
                  </a:cubicBezTo>
                  <a:cubicBezTo>
                    <a:pt x="5050701" y="7508486"/>
                    <a:pt x="5158523" y="7514836"/>
                    <a:pt x="5324512" y="7492485"/>
                  </a:cubicBezTo>
                  <a:cubicBezTo>
                    <a:pt x="5499899" y="7468862"/>
                    <a:pt x="5577242" y="7400283"/>
                    <a:pt x="5665254" y="7289792"/>
                  </a:cubicBezTo>
                  <a:cubicBezTo>
                    <a:pt x="5665254" y="7289792"/>
                    <a:pt x="5665254" y="7289792"/>
                    <a:pt x="5665508" y="7289411"/>
                  </a:cubicBezTo>
                  <a:cubicBezTo>
                    <a:pt x="5700305" y="7242802"/>
                    <a:pt x="5720879" y="7187176"/>
                    <a:pt x="5725198" y="7129264"/>
                  </a:cubicBezTo>
                  <a:cubicBezTo>
                    <a:pt x="5734596" y="7002646"/>
                    <a:pt x="5752376" y="5527065"/>
                    <a:pt x="5754027" y="719201"/>
                  </a:cubicBezTo>
                  <a:cubicBezTo>
                    <a:pt x="5754154" y="711962"/>
                    <a:pt x="5753773" y="704723"/>
                    <a:pt x="5753010" y="697484"/>
                  </a:cubicBezTo>
                  <a:lnTo>
                    <a:pt x="5725324" y="453136"/>
                  </a:lnTo>
                  <a:close/>
                </a:path>
              </a:pathLst>
            </a:custGeom>
            <a:solidFill>
              <a:srgbClr val="FFF3D9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16B8CC2-E56C-8E99-A675-13A590788C2B}"/>
              </a:ext>
            </a:extLst>
          </p:cNvPr>
          <p:cNvSpPr txBox="1"/>
          <p:nvPr/>
        </p:nvSpPr>
        <p:spPr>
          <a:xfrm>
            <a:off x="9138313" y="3996238"/>
            <a:ext cx="6091372" cy="4400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Home: Danh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sách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video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Search: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Tìm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kiếm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video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Create: Quay /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tải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lên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video,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thêm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nhạc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, filter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VideoWatching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: Xem video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toàn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màn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hình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Streaming: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Mô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phỏng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livestream Profile: Thông tin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cá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nhân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Follow: Danh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sách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bạn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bè</a:t>
            </a:r>
            <a:endParaRPr lang="en-US" sz="24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9F5F626E-D222-9BE7-4FBA-0E46108BE0D4}"/>
              </a:ext>
            </a:extLst>
          </p:cNvPr>
          <p:cNvGrpSpPr/>
          <p:nvPr/>
        </p:nvGrpSpPr>
        <p:grpSpPr>
          <a:xfrm>
            <a:off x="14030878" y="5776911"/>
            <a:ext cx="1771097" cy="3664968"/>
            <a:chOff x="0" y="0"/>
            <a:chExt cx="2361463" cy="4886623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D6B149AA-AF4B-1849-C03C-802EA809CF03}"/>
                </a:ext>
              </a:extLst>
            </p:cNvPr>
            <p:cNvSpPr/>
            <p:nvPr/>
          </p:nvSpPr>
          <p:spPr>
            <a:xfrm rot="5488592">
              <a:off x="-1162627" y="1395967"/>
              <a:ext cx="4744283" cy="2182370"/>
            </a:xfrm>
            <a:custGeom>
              <a:avLst/>
              <a:gdLst/>
              <a:ahLst/>
              <a:cxnLst/>
              <a:rect l="l" t="t" r="r" b="b"/>
              <a:pathLst>
                <a:path w="4744283" h="2182370">
                  <a:moveTo>
                    <a:pt x="0" y="0"/>
                  </a:moveTo>
                  <a:lnTo>
                    <a:pt x="4744284" y="0"/>
                  </a:lnTo>
                  <a:lnTo>
                    <a:pt x="4744284" y="2182370"/>
                  </a:lnTo>
                  <a:lnTo>
                    <a:pt x="0" y="2182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94A4152-CB50-A13B-2BB2-B43D85FE6944}"/>
                </a:ext>
              </a:extLst>
            </p:cNvPr>
            <p:cNvSpPr/>
            <p:nvPr/>
          </p:nvSpPr>
          <p:spPr>
            <a:xfrm rot="5400000">
              <a:off x="-1280957" y="1280957"/>
              <a:ext cx="4744283" cy="2182370"/>
            </a:xfrm>
            <a:custGeom>
              <a:avLst/>
              <a:gdLst/>
              <a:ahLst/>
              <a:cxnLst/>
              <a:rect l="l" t="t" r="r" b="b"/>
              <a:pathLst>
                <a:path w="4744283" h="2182370">
                  <a:moveTo>
                    <a:pt x="0" y="0"/>
                  </a:moveTo>
                  <a:lnTo>
                    <a:pt x="4744284" y="0"/>
                  </a:lnTo>
                  <a:lnTo>
                    <a:pt x="4744284" y="2182370"/>
                  </a:lnTo>
                  <a:lnTo>
                    <a:pt x="0" y="2182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5" name="Freeform 4">
            <a:extLst>
              <a:ext uri="{FF2B5EF4-FFF2-40B4-BE49-F238E27FC236}">
                <a16:creationId xmlns:a16="http://schemas.microsoft.com/office/drawing/2014/main" id="{E2754215-C2AF-3961-31D7-F7F58E0910B7}"/>
              </a:ext>
            </a:extLst>
          </p:cNvPr>
          <p:cNvSpPr/>
          <p:nvPr/>
        </p:nvSpPr>
        <p:spPr>
          <a:xfrm rot="310373">
            <a:off x="10970420" y="3460099"/>
            <a:ext cx="2427154" cy="693472"/>
          </a:xfrm>
          <a:custGeom>
            <a:avLst/>
            <a:gdLst/>
            <a:ahLst/>
            <a:cxnLst/>
            <a:rect l="l" t="t" r="r" b="b"/>
            <a:pathLst>
              <a:path w="2427154" h="693472">
                <a:moveTo>
                  <a:pt x="0" y="0"/>
                </a:moveTo>
                <a:lnTo>
                  <a:pt x="2427153" y="0"/>
                </a:lnTo>
                <a:lnTo>
                  <a:pt x="2427153" y="693473"/>
                </a:lnTo>
                <a:lnTo>
                  <a:pt x="0" y="693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7C5EEB45-4CC7-9FA2-EF57-0DF8EDB6ADD9}"/>
              </a:ext>
            </a:extLst>
          </p:cNvPr>
          <p:cNvGrpSpPr/>
          <p:nvPr/>
        </p:nvGrpSpPr>
        <p:grpSpPr>
          <a:xfrm rot="1563726">
            <a:off x="2516172" y="2124925"/>
            <a:ext cx="3272969" cy="3142241"/>
            <a:chOff x="0" y="0"/>
            <a:chExt cx="4363959" cy="4189655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8099153-B88C-793F-1B0A-A2630E242AA7}"/>
                </a:ext>
              </a:extLst>
            </p:cNvPr>
            <p:cNvSpPr/>
            <p:nvPr/>
          </p:nvSpPr>
          <p:spPr>
            <a:xfrm rot="1113335">
              <a:off x="387618" y="701122"/>
              <a:ext cx="3506106" cy="3008876"/>
            </a:xfrm>
            <a:custGeom>
              <a:avLst/>
              <a:gdLst/>
              <a:ahLst/>
              <a:cxnLst/>
              <a:rect l="l" t="t" r="r" b="b"/>
              <a:pathLst>
                <a:path w="3506106" h="3008876">
                  <a:moveTo>
                    <a:pt x="0" y="0"/>
                  </a:moveTo>
                  <a:lnTo>
                    <a:pt x="3506105" y="0"/>
                  </a:lnTo>
                  <a:lnTo>
                    <a:pt x="3506105" y="3008876"/>
                  </a:lnTo>
                  <a:lnTo>
                    <a:pt x="0" y="3008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2447BE8-1E7B-FB35-9611-791C45278C93}"/>
                </a:ext>
              </a:extLst>
            </p:cNvPr>
            <p:cNvSpPr/>
            <p:nvPr/>
          </p:nvSpPr>
          <p:spPr>
            <a:xfrm rot="1287866">
              <a:off x="428926" y="537143"/>
              <a:ext cx="3506106" cy="3008876"/>
            </a:xfrm>
            <a:custGeom>
              <a:avLst/>
              <a:gdLst/>
              <a:ahLst/>
              <a:cxnLst/>
              <a:rect l="l" t="t" r="r" b="b"/>
              <a:pathLst>
                <a:path w="3506106" h="3008876">
                  <a:moveTo>
                    <a:pt x="0" y="0"/>
                  </a:moveTo>
                  <a:lnTo>
                    <a:pt x="3506106" y="0"/>
                  </a:lnTo>
                  <a:lnTo>
                    <a:pt x="3506106" y="3008876"/>
                  </a:lnTo>
                  <a:lnTo>
                    <a:pt x="0" y="3008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BBF39A21-5BE9-E33E-F7D4-2AB6E5EABE30}"/>
              </a:ext>
            </a:extLst>
          </p:cNvPr>
          <p:cNvSpPr txBox="1"/>
          <p:nvPr/>
        </p:nvSpPr>
        <p:spPr>
          <a:xfrm>
            <a:off x="3910921" y="4167634"/>
            <a:ext cx="3259881" cy="361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360"/>
              </a:lnSpc>
              <a:spcBef>
                <a:spcPct val="0"/>
              </a:spcBef>
            </a:pPr>
            <a:r>
              <a:rPr lang="en-US" sz="78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Chức</a:t>
            </a:r>
            <a:r>
              <a:rPr lang="en-US" sz="78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 </a:t>
            </a:r>
            <a:r>
              <a:rPr lang="en-US" sz="78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năng</a:t>
            </a:r>
            <a:r>
              <a:rPr lang="en-US" sz="78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 </a:t>
            </a:r>
            <a:r>
              <a:rPr lang="en-US" sz="78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chính</a:t>
            </a:r>
            <a:endParaRPr lang="en-US" sz="7800" b="1" dirty="0">
              <a:solidFill>
                <a:srgbClr val="E5645E"/>
              </a:solidFill>
              <a:latin typeface="Times New Roman" panose="02020603050405020304" pitchFamily="18" charset="0"/>
              <a:ea typeface="Saira Bold"/>
              <a:cs typeface="Times New Roman" panose="02020603050405020304" pitchFamily="18" charset="0"/>
              <a:sym typeface="Saira Bold"/>
            </a:endParaRPr>
          </a:p>
        </p:txBody>
      </p:sp>
    </p:spTree>
    <p:extLst>
      <p:ext uri="{BB962C8B-B14F-4D97-AF65-F5344CB8AC3E}">
        <p14:creationId xmlns:p14="http://schemas.microsoft.com/office/powerpoint/2010/main" val="3624398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0955D-7356-E569-AE36-FAA57535C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3703C89-E47A-D5A6-3544-881335CAED3B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309ECC4-E768-FF02-E5BB-2128498B2918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90AF9370-1430-2210-8278-292F2AEDBF7C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4EDC6D65-6DCA-E3ED-401E-DB3113328D0B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875A1CA-D843-FBE4-9A69-7351CFAFABA7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70F01BDE-E0AC-3622-788F-D5A0D39CF2FE}"/>
              </a:ext>
            </a:extLst>
          </p:cNvPr>
          <p:cNvGrpSpPr/>
          <p:nvPr/>
        </p:nvGrpSpPr>
        <p:grpSpPr>
          <a:xfrm>
            <a:off x="3329957" y="2334597"/>
            <a:ext cx="11671385" cy="1735891"/>
            <a:chOff x="0" y="0"/>
            <a:chExt cx="15561846" cy="2314521"/>
          </a:xfrm>
        </p:grpSpPr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F30F4D1-BA27-AA2A-EF9D-5AAC0CC394A1}"/>
                </a:ext>
              </a:extLst>
            </p:cNvPr>
            <p:cNvSpPr txBox="1"/>
            <p:nvPr/>
          </p:nvSpPr>
          <p:spPr>
            <a:xfrm>
              <a:off x="0" y="1758896"/>
              <a:ext cx="15561846" cy="55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r>
                <a:rPr lang="vi-VN" sz="2700" b="1" dirty="0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Yêu cầu chức năng  –  Yêu cầu phi chức năng</a:t>
              </a:r>
              <a:endParaRPr lang="en-US" sz="2700" b="1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endParaRPr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92774448-C21F-7447-4C04-9ECC5F1C7FE6}"/>
                </a:ext>
              </a:extLst>
            </p:cNvPr>
            <p:cNvSpPr txBox="1"/>
            <p:nvPr/>
          </p:nvSpPr>
          <p:spPr>
            <a:xfrm>
              <a:off x="0" y="0"/>
              <a:ext cx="15561846" cy="16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360"/>
                </a:lnSpc>
                <a:spcBef>
                  <a:spcPct val="0"/>
                </a:spcBef>
              </a:pPr>
              <a:r>
                <a:rPr lang="vi-VN" sz="7800" b="1" dirty="0">
                  <a:solidFill>
                    <a:srgbClr val="E5645E"/>
                  </a:solidFill>
                  <a:latin typeface="+mj-lt"/>
                  <a:ea typeface="Saira Bold"/>
                  <a:cs typeface="Saira Bold"/>
                  <a:sym typeface="Saira Bold"/>
                </a:rPr>
                <a:t>Yêu cầu</a:t>
              </a:r>
              <a:endParaRPr lang="en-US" sz="7800" b="1" dirty="0">
                <a:solidFill>
                  <a:srgbClr val="E5645E"/>
                </a:solidFill>
                <a:latin typeface="+mj-lt"/>
                <a:ea typeface="Saira Bold"/>
                <a:cs typeface="Saira Bold"/>
                <a:sym typeface="Saira Bold"/>
              </a:endParaRPr>
            </a:p>
          </p:txBody>
        </p:sp>
      </p:grpSp>
      <p:sp>
        <p:nvSpPr>
          <p:cNvPr id="28" name="AutoShape 16">
            <a:extLst>
              <a:ext uri="{FF2B5EF4-FFF2-40B4-BE49-F238E27FC236}">
                <a16:creationId xmlns:a16="http://schemas.microsoft.com/office/drawing/2014/main" id="{C3C43B52-9C6F-BB53-D157-6B1F9E50E943}"/>
              </a:ext>
            </a:extLst>
          </p:cNvPr>
          <p:cNvSpPr/>
          <p:nvPr/>
        </p:nvSpPr>
        <p:spPr>
          <a:xfrm rot="-5400000">
            <a:off x="7719756" y="6567744"/>
            <a:ext cx="2848489" cy="0"/>
          </a:xfrm>
          <a:prstGeom prst="line">
            <a:avLst/>
          </a:prstGeom>
          <a:ln w="47625" cap="rnd">
            <a:solidFill>
              <a:srgbClr val="E5645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C2314FE1-97B8-CEF5-5DE6-EF9707922413}"/>
              </a:ext>
            </a:extLst>
          </p:cNvPr>
          <p:cNvSpPr txBox="1"/>
          <p:nvPr/>
        </p:nvSpPr>
        <p:spPr>
          <a:xfrm>
            <a:off x="2875789" y="5137265"/>
            <a:ext cx="6268211" cy="250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Xem, </a:t>
            </a: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phát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, </a:t>
            </a: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đăng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video, </a:t>
            </a: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tìm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kiếm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, </a:t>
            </a: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theo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dõi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…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Đáp ứng đầy đủ các thao tác cơ bản của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app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chia sẻ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video</a:t>
            </a: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66933578-3609-B81F-0692-23B5250729AD}"/>
              </a:ext>
            </a:extLst>
          </p:cNvPr>
          <p:cNvSpPr txBox="1"/>
          <p:nvPr/>
        </p:nvSpPr>
        <p:spPr>
          <a:xfrm>
            <a:off x="9304940" y="5137265"/>
            <a:ext cx="6268211" cy="314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Phản hồi nhanh (&lt;2s) 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Giao diện thân thiện, dễ dùng 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Ổn định, không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crash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Tương thích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Android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/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iOS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Dễ mở rộng thêm tính năng</a:t>
            </a: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</p:spTree>
    <p:extLst>
      <p:ext uri="{BB962C8B-B14F-4D97-AF65-F5344CB8AC3E}">
        <p14:creationId xmlns:p14="http://schemas.microsoft.com/office/powerpoint/2010/main" val="809471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355CC-459D-EFEE-7701-020F81C6F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52D20FB-8A36-7384-A38C-AE78153269BB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25">
            <a:extLst>
              <a:ext uri="{FF2B5EF4-FFF2-40B4-BE49-F238E27FC236}">
                <a16:creationId xmlns:a16="http://schemas.microsoft.com/office/drawing/2014/main" id="{EBF3D69B-F43C-2CFC-CE07-00BE18FEF6C9}"/>
              </a:ext>
            </a:extLst>
          </p:cNvPr>
          <p:cNvSpPr/>
          <p:nvPr/>
        </p:nvSpPr>
        <p:spPr>
          <a:xfrm rot="-1727232">
            <a:off x="-190075" y="757084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26">
            <a:extLst>
              <a:ext uri="{FF2B5EF4-FFF2-40B4-BE49-F238E27FC236}">
                <a16:creationId xmlns:a16="http://schemas.microsoft.com/office/drawing/2014/main" id="{79DD4ECA-CBC1-82B5-10D1-82F951CB8238}"/>
              </a:ext>
            </a:extLst>
          </p:cNvPr>
          <p:cNvSpPr/>
          <p:nvPr/>
        </p:nvSpPr>
        <p:spPr>
          <a:xfrm>
            <a:off x="2342232" y="2249068"/>
            <a:ext cx="2081312" cy="2092727"/>
          </a:xfrm>
          <a:custGeom>
            <a:avLst/>
            <a:gdLst/>
            <a:ahLst/>
            <a:cxnLst/>
            <a:rect l="l" t="t" r="r" b="b"/>
            <a:pathLst>
              <a:path w="2081312" h="2092727">
                <a:moveTo>
                  <a:pt x="0" y="0"/>
                </a:moveTo>
                <a:lnTo>
                  <a:pt x="2081311" y="0"/>
                </a:lnTo>
                <a:lnTo>
                  <a:pt x="2081311" y="2092727"/>
                </a:lnTo>
                <a:lnTo>
                  <a:pt x="0" y="20927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Freeform 22">
            <a:extLst>
              <a:ext uri="{FF2B5EF4-FFF2-40B4-BE49-F238E27FC236}">
                <a16:creationId xmlns:a16="http://schemas.microsoft.com/office/drawing/2014/main" id="{3FC5AA6C-FA1E-3C8F-C784-2C4854BD0EB6}"/>
              </a:ext>
            </a:extLst>
          </p:cNvPr>
          <p:cNvSpPr/>
          <p:nvPr/>
        </p:nvSpPr>
        <p:spPr>
          <a:xfrm>
            <a:off x="-2671921" y="7745216"/>
            <a:ext cx="7661990" cy="4165336"/>
          </a:xfrm>
          <a:custGeom>
            <a:avLst/>
            <a:gdLst/>
            <a:ahLst/>
            <a:cxnLst/>
            <a:rect l="l" t="t" r="r" b="b"/>
            <a:pathLst>
              <a:path w="7661990" h="4165336">
                <a:moveTo>
                  <a:pt x="0" y="0"/>
                </a:moveTo>
                <a:lnTo>
                  <a:pt x="7661990" y="0"/>
                </a:lnTo>
                <a:lnTo>
                  <a:pt x="7661990" y="4165337"/>
                </a:lnTo>
                <a:lnTo>
                  <a:pt x="0" y="41653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0" name="Freeform 24">
            <a:extLst>
              <a:ext uri="{FF2B5EF4-FFF2-40B4-BE49-F238E27FC236}">
                <a16:creationId xmlns:a16="http://schemas.microsoft.com/office/drawing/2014/main" id="{CB49921A-A331-EF83-99AE-19660DC4E0C0}"/>
              </a:ext>
            </a:extLst>
          </p:cNvPr>
          <p:cNvSpPr/>
          <p:nvPr/>
        </p:nvSpPr>
        <p:spPr>
          <a:xfrm>
            <a:off x="893034" y="5123427"/>
            <a:ext cx="1217415" cy="2667642"/>
          </a:xfrm>
          <a:custGeom>
            <a:avLst/>
            <a:gdLst/>
            <a:ahLst/>
            <a:cxnLst/>
            <a:rect l="l" t="t" r="r" b="b"/>
            <a:pathLst>
              <a:path w="1217415" h="2667642">
                <a:moveTo>
                  <a:pt x="0" y="0"/>
                </a:moveTo>
                <a:lnTo>
                  <a:pt x="1217415" y="0"/>
                </a:lnTo>
                <a:lnTo>
                  <a:pt x="1217415" y="2667642"/>
                </a:lnTo>
                <a:lnTo>
                  <a:pt x="0" y="2667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1" name="Freeform 23">
            <a:extLst>
              <a:ext uri="{FF2B5EF4-FFF2-40B4-BE49-F238E27FC236}">
                <a16:creationId xmlns:a16="http://schemas.microsoft.com/office/drawing/2014/main" id="{29A92F21-EAF6-3D88-22AA-41D2B3E67F2A}"/>
              </a:ext>
            </a:extLst>
          </p:cNvPr>
          <p:cNvSpPr/>
          <p:nvPr/>
        </p:nvSpPr>
        <p:spPr>
          <a:xfrm>
            <a:off x="2342232" y="5523278"/>
            <a:ext cx="1767676" cy="2250514"/>
          </a:xfrm>
          <a:custGeom>
            <a:avLst/>
            <a:gdLst/>
            <a:ahLst/>
            <a:cxnLst/>
            <a:rect l="l" t="t" r="r" b="b"/>
            <a:pathLst>
              <a:path w="1767676" h="2250514">
                <a:moveTo>
                  <a:pt x="0" y="0"/>
                </a:moveTo>
                <a:lnTo>
                  <a:pt x="1767676" y="0"/>
                </a:lnTo>
                <a:lnTo>
                  <a:pt x="1767676" y="2250513"/>
                </a:lnTo>
                <a:lnTo>
                  <a:pt x="0" y="22505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A67DBC7E-0D63-7663-760E-BDF88FE65967}"/>
              </a:ext>
            </a:extLst>
          </p:cNvPr>
          <p:cNvSpPr/>
          <p:nvPr/>
        </p:nvSpPr>
        <p:spPr>
          <a:xfrm>
            <a:off x="8356011" y="9243175"/>
            <a:ext cx="5781047" cy="4237501"/>
          </a:xfrm>
          <a:custGeom>
            <a:avLst/>
            <a:gdLst/>
            <a:ahLst/>
            <a:cxnLst/>
            <a:rect l="l" t="t" r="r" b="b"/>
            <a:pathLst>
              <a:path w="5781047" h="4237501">
                <a:moveTo>
                  <a:pt x="0" y="0"/>
                </a:moveTo>
                <a:lnTo>
                  <a:pt x="5781047" y="0"/>
                </a:lnTo>
                <a:lnTo>
                  <a:pt x="5781047" y="4237501"/>
                </a:lnTo>
                <a:lnTo>
                  <a:pt x="0" y="42375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61363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6" name="Freeform 4">
            <a:extLst>
              <a:ext uri="{FF2B5EF4-FFF2-40B4-BE49-F238E27FC236}">
                <a16:creationId xmlns:a16="http://schemas.microsoft.com/office/drawing/2014/main" id="{6FEF6026-69B6-C184-4789-EA626AE714D3}"/>
              </a:ext>
            </a:extLst>
          </p:cNvPr>
          <p:cNvSpPr/>
          <p:nvPr/>
        </p:nvSpPr>
        <p:spPr>
          <a:xfrm>
            <a:off x="6038393" y="1629115"/>
            <a:ext cx="10753777" cy="7646842"/>
          </a:xfrm>
          <a:custGeom>
            <a:avLst/>
            <a:gdLst/>
            <a:ahLst/>
            <a:cxnLst/>
            <a:rect l="l" t="t" r="r" b="b"/>
            <a:pathLst>
              <a:path w="15270544" h="10858644">
                <a:moveTo>
                  <a:pt x="14869478" y="10845944"/>
                </a:moveTo>
                <a:cubicBezTo>
                  <a:pt x="14813598" y="10858644"/>
                  <a:pt x="14788198" y="10845944"/>
                  <a:pt x="14731048" y="10845944"/>
                </a:cubicBezTo>
                <a:cubicBezTo>
                  <a:pt x="14673898" y="10845944"/>
                  <a:pt x="14582838" y="10833244"/>
                  <a:pt x="14582838" y="10833244"/>
                </a:cubicBezTo>
                <a:lnTo>
                  <a:pt x="707771" y="10833244"/>
                </a:lnTo>
                <a:lnTo>
                  <a:pt x="631063" y="10820544"/>
                </a:lnTo>
                <a:cubicBezTo>
                  <a:pt x="631063" y="10820544"/>
                  <a:pt x="533400" y="10833244"/>
                  <a:pt x="457581" y="10820544"/>
                </a:cubicBezTo>
                <a:cubicBezTo>
                  <a:pt x="381762" y="10807844"/>
                  <a:pt x="296418" y="10820544"/>
                  <a:pt x="296418" y="10820544"/>
                </a:cubicBezTo>
                <a:cubicBezTo>
                  <a:pt x="240284" y="10820544"/>
                  <a:pt x="162814" y="10816226"/>
                  <a:pt x="119507" y="10787016"/>
                </a:cubicBezTo>
                <a:cubicBezTo>
                  <a:pt x="47371" y="10738375"/>
                  <a:pt x="25400" y="10668144"/>
                  <a:pt x="0" y="10562353"/>
                </a:cubicBezTo>
                <a:lnTo>
                  <a:pt x="0" y="10361820"/>
                </a:lnTo>
                <a:cubicBezTo>
                  <a:pt x="0" y="10361820"/>
                  <a:pt x="12700" y="10276857"/>
                  <a:pt x="12700" y="10218564"/>
                </a:cubicBezTo>
                <a:cubicBezTo>
                  <a:pt x="12700" y="10160271"/>
                  <a:pt x="0" y="10070355"/>
                  <a:pt x="0" y="10070355"/>
                </a:cubicBezTo>
                <a:lnTo>
                  <a:pt x="0" y="803402"/>
                </a:lnTo>
                <a:cubicBezTo>
                  <a:pt x="0" y="803402"/>
                  <a:pt x="12700" y="767715"/>
                  <a:pt x="12700" y="688594"/>
                </a:cubicBezTo>
                <a:lnTo>
                  <a:pt x="12700" y="543560"/>
                </a:lnTo>
                <a:cubicBezTo>
                  <a:pt x="12700" y="543560"/>
                  <a:pt x="0" y="459740"/>
                  <a:pt x="12700" y="375920"/>
                </a:cubicBezTo>
                <a:cubicBezTo>
                  <a:pt x="25400" y="292100"/>
                  <a:pt x="23876" y="258064"/>
                  <a:pt x="64897" y="195072"/>
                </a:cubicBezTo>
                <a:cubicBezTo>
                  <a:pt x="87249" y="160782"/>
                  <a:pt x="184404" y="76708"/>
                  <a:pt x="215900" y="50800"/>
                </a:cubicBezTo>
                <a:cubicBezTo>
                  <a:pt x="215900" y="50800"/>
                  <a:pt x="305181" y="24130"/>
                  <a:pt x="401320" y="12700"/>
                </a:cubicBezTo>
                <a:cubicBezTo>
                  <a:pt x="508000" y="0"/>
                  <a:pt x="481584" y="0"/>
                  <a:pt x="622300" y="0"/>
                </a:cubicBezTo>
                <a:lnTo>
                  <a:pt x="14751495" y="0"/>
                </a:lnTo>
                <a:cubicBezTo>
                  <a:pt x="14851571" y="0"/>
                  <a:pt x="14920024" y="12700"/>
                  <a:pt x="14920024" y="12700"/>
                </a:cubicBezTo>
                <a:cubicBezTo>
                  <a:pt x="14984158" y="12700"/>
                  <a:pt x="15072931" y="36322"/>
                  <a:pt x="15130844" y="50800"/>
                </a:cubicBezTo>
                <a:cubicBezTo>
                  <a:pt x="15232444" y="76200"/>
                  <a:pt x="15257844" y="254000"/>
                  <a:pt x="15257844" y="350520"/>
                </a:cubicBezTo>
                <a:lnTo>
                  <a:pt x="15257844" y="9979550"/>
                </a:lnTo>
                <a:cubicBezTo>
                  <a:pt x="15257844" y="9979550"/>
                  <a:pt x="15270544" y="10348231"/>
                  <a:pt x="15270544" y="10381251"/>
                </a:cubicBezTo>
                <a:cubicBezTo>
                  <a:pt x="15270544" y="10414271"/>
                  <a:pt x="15248065" y="10522221"/>
                  <a:pt x="15230157" y="10568449"/>
                </a:cubicBezTo>
                <a:cubicBezTo>
                  <a:pt x="15205138" y="10633092"/>
                  <a:pt x="15215299" y="10689988"/>
                  <a:pt x="15163482" y="10734184"/>
                </a:cubicBezTo>
                <a:cubicBezTo>
                  <a:pt x="15127415" y="10765045"/>
                  <a:pt x="15073312" y="10802383"/>
                  <a:pt x="15028101" y="10819528"/>
                </a:cubicBezTo>
                <a:cubicBezTo>
                  <a:pt x="14982888" y="10836673"/>
                  <a:pt x="14925104" y="10833371"/>
                  <a:pt x="14869224" y="10846071"/>
                </a:cubicBezTo>
                <a:close/>
              </a:path>
            </a:pathLst>
          </a:custGeom>
          <a:solidFill>
            <a:srgbClr val="EAEAEA"/>
          </a:solidFill>
        </p:spPr>
        <p:txBody>
          <a:bodyPr/>
          <a:lstStyle/>
          <a:p>
            <a:endParaRPr lang="vi-VN"/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1A19C9C1-E2B1-D4B6-AAA6-F3A96250634B}"/>
              </a:ext>
            </a:extLst>
          </p:cNvPr>
          <p:cNvSpPr/>
          <p:nvPr/>
        </p:nvSpPr>
        <p:spPr>
          <a:xfrm>
            <a:off x="5838509" y="8940671"/>
            <a:ext cx="6357135" cy="330278"/>
          </a:xfrm>
          <a:custGeom>
            <a:avLst/>
            <a:gdLst/>
            <a:ahLst/>
            <a:cxnLst/>
            <a:rect l="l" t="t" r="r" b="b"/>
            <a:pathLst>
              <a:path w="6357135" h="330278">
                <a:moveTo>
                  <a:pt x="0" y="0"/>
                </a:moveTo>
                <a:lnTo>
                  <a:pt x="6357135" y="0"/>
                </a:lnTo>
                <a:lnTo>
                  <a:pt x="6357135" y="330278"/>
                </a:lnTo>
                <a:lnTo>
                  <a:pt x="0" y="3302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1145859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7666C318-7E74-3618-6E02-13ABC7E5EDBC}"/>
              </a:ext>
            </a:extLst>
          </p:cNvPr>
          <p:cNvSpPr/>
          <p:nvPr/>
        </p:nvSpPr>
        <p:spPr>
          <a:xfrm>
            <a:off x="10693293" y="8940671"/>
            <a:ext cx="6357135" cy="330278"/>
          </a:xfrm>
          <a:custGeom>
            <a:avLst/>
            <a:gdLst/>
            <a:ahLst/>
            <a:cxnLst/>
            <a:rect l="l" t="t" r="r" b="b"/>
            <a:pathLst>
              <a:path w="6357135" h="330278">
                <a:moveTo>
                  <a:pt x="0" y="0"/>
                </a:moveTo>
                <a:lnTo>
                  <a:pt x="6357134" y="0"/>
                </a:lnTo>
                <a:lnTo>
                  <a:pt x="6357134" y="330278"/>
                </a:lnTo>
                <a:lnTo>
                  <a:pt x="0" y="33027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t="-1145859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8" name="Freeform 12">
            <a:extLst>
              <a:ext uri="{FF2B5EF4-FFF2-40B4-BE49-F238E27FC236}">
                <a16:creationId xmlns:a16="http://schemas.microsoft.com/office/drawing/2014/main" id="{8821862D-8777-6D6D-09D7-AC41687754AF}"/>
              </a:ext>
            </a:extLst>
          </p:cNvPr>
          <p:cNvSpPr/>
          <p:nvPr/>
        </p:nvSpPr>
        <p:spPr>
          <a:xfrm flipV="1">
            <a:off x="10693293" y="1463887"/>
            <a:ext cx="6357135" cy="330278"/>
          </a:xfrm>
          <a:custGeom>
            <a:avLst/>
            <a:gdLst/>
            <a:ahLst/>
            <a:cxnLst/>
            <a:rect l="l" t="t" r="r" b="b"/>
            <a:pathLst>
              <a:path w="6357135" h="330278">
                <a:moveTo>
                  <a:pt x="0" y="330278"/>
                </a:moveTo>
                <a:lnTo>
                  <a:pt x="6357134" y="330278"/>
                </a:lnTo>
                <a:lnTo>
                  <a:pt x="6357134" y="0"/>
                </a:lnTo>
                <a:lnTo>
                  <a:pt x="0" y="0"/>
                </a:lnTo>
                <a:lnTo>
                  <a:pt x="0" y="330278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t="-1145859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DE81AB83-F80F-EE5E-DB86-65C1C5D06FA5}"/>
              </a:ext>
            </a:extLst>
          </p:cNvPr>
          <p:cNvSpPr/>
          <p:nvPr/>
        </p:nvSpPr>
        <p:spPr>
          <a:xfrm flipV="1">
            <a:off x="5827392" y="1463887"/>
            <a:ext cx="6357135" cy="330278"/>
          </a:xfrm>
          <a:custGeom>
            <a:avLst/>
            <a:gdLst/>
            <a:ahLst/>
            <a:cxnLst/>
            <a:rect l="l" t="t" r="r" b="b"/>
            <a:pathLst>
              <a:path w="6357135" h="330278">
                <a:moveTo>
                  <a:pt x="0" y="330278"/>
                </a:moveTo>
                <a:lnTo>
                  <a:pt x="6357135" y="330278"/>
                </a:lnTo>
                <a:lnTo>
                  <a:pt x="6357135" y="0"/>
                </a:lnTo>
                <a:lnTo>
                  <a:pt x="0" y="0"/>
                </a:lnTo>
                <a:lnTo>
                  <a:pt x="0" y="330278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t="-1145859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5D398DC1-02A1-1BD3-7896-7FFDA44E1BC2}"/>
              </a:ext>
            </a:extLst>
          </p:cNvPr>
          <p:cNvSpPr/>
          <p:nvPr/>
        </p:nvSpPr>
        <p:spPr>
          <a:xfrm rot="574972">
            <a:off x="11369977" y="1227922"/>
            <a:ext cx="3368198" cy="73488"/>
          </a:xfrm>
          <a:custGeom>
            <a:avLst/>
            <a:gdLst/>
            <a:ahLst/>
            <a:cxnLst/>
            <a:rect l="l" t="t" r="r" b="b"/>
            <a:pathLst>
              <a:path w="3368198" h="73488">
                <a:moveTo>
                  <a:pt x="0" y="0"/>
                </a:moveTo>
                <a:lnTo>
                  <a:pt x="3368198" y="0"/>
                </a:lnTo>
                <a:lnTo>
                  <a:pt x="3368198" y="73488"/>
                </a:lnTo>
                <a:lnTo>
                  <a:pt x="0" y="7348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1" name="Freeform 14">
            <a:extLst>
              <a:ext uri="{FF2B5EF4-FFF2-40B4-BE49-F238E27FC236}">
                <a16:creationId xmlns:a16="http://schemas.microsoft.com/office/drawing/2014/main" id="{E265EA79-6439-1CD8-662B-3C8D7B75AE6F}"/>
              </a:ext>
            </a:extLst>
          </p:cNvPr>
          <p:cNvSpPr/>
          <p:nvPr/>
        </p:nvSpPr>
        <p:spPr>
          <a:xfrm rot="-495168">
            <a:off x="8202400" y="1227922"/>
            <a:ext cx="3368198" cy="73488"/>
          </a:xfrm>
          <a:custGeom>
            <a:avLst/>
            <a:gdLst/>
            <a:ahLst/>
            <a:cxnLst/>
            <a:rect l="l" t="t" r="r" b="b"/>
            <a:pathLst>
              <a:path w="3368198" h="73488">
                <a:moveTo>
                  <a:pt x="0" y="0"/>
                </a:moveTo>
                <a:lnTo>
                  <a:pt x="3368199" y="0"/>
                </a:lnTo>
                <a:lnTo>
                  <a:pt x="3368199" y="73488"/>
                </a:lnTo>
                <a:lnTo>
                  <a:pt x="0" y="7348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2" name="Group 5">
            <a:extLst>
              <a:ext uri="{FF2B5EF4-FFF2-40B4-BE49-F238E27FC236}">
                <a16:creationId xmlns:a16="http://schemas.microsoft.com/office/drawing/2014/main" id="{4E7E04F5-D133-956D-39C8-322E0DDECCC9}"/>
              </a:ext>
            </a:extLst>
          </p:cNvPr>
          <p:cNvGrpSpPr/>
          <p:nvPr/>
        </p:nvGrpSpPr>
        <p:grpSpPr>
          <a:xfrm>
            <a:off x="6389012" y="2146590"/>
            <a:ext cx="10083261" cy="6520589"/>
            <a:chOff x="0" y="0"/>
            <a:chExt cx="16780709" cy="10851659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A8CFEF96-7E5F-2F99-5E3E-6B9A262EBC16}"/>
                </a:ext>
              </a:extLst>
            </p:cNvPr>
            <p:cNvSpPr/>
            <p:nvPr/>
          </p:nvSpPr>
          <p:spPr>
            <a:xfrm>
              <a:off x="-127" y="127"/>
              <a:ext cx="16780582" cy="10858644"/>
            </a:xfrm>
            <a:custGeom>
              <a:avLst/>
              <a:gdLst/>
              <a:ahLst/>
              <a:cxnLst/>
              <a:rect l="l" t="t" r="r" b="b"/>
              <a:pathLst>
                <a:path w="16780582" h="10858644">
                  <a:moveTo>
                    <a:pt x="16379516" y="10845944"/>
                  </a:moveTo>
                  <a:cubicBezTo>
                    <a:pt x="16323636" y="10858644"/>
                    <a:pt x="16298236" y="10845944"/>
                    <a:pt x="16241086" y="10845944"/>
                  </a:cubicBezTo>
                  <a:cubicBezTo>
                    <a:pt x="16183936" y="10845944"/>
                    <a:pt x="16092878" y="10833244"/>
                    <a:pt x="16092878" y="10833244"/>
                  </a:cubicBezTo>
                  <a:lnTo>
                    <a:pt x="707771" y="10833244"/>
                  </a:lnTo>
                  <a:lnTo>
                    <a:pt x="631063" y="10820544"/>
                  </a:lnTo>
                  <a:cubicBezTo>
                    <a:pt x="631063" y="10820544"/>
                    <a:pt x="533400" y="10833244"/>
                    <a:pt x="457581" y="10820544"/>
                  </a:cubicBezTo>
                  <a:cubicBezTo>
                    <a:pt x="381762" y="10807844"/>
                    <a:pt x="296418" y="10820544"/>
                    <a:pt x="296418" y="10820544"/>
                  </a:cubicBezTo>
                  <a:cubicBezTo>
                    <a:pt x="240284" y="10820544"/>
                    <a:pt x="162814" y="10816226"/>
                    <a:pt x="119507" y="10787016"/>
                  </a:cubicBezTo>
                  <a:cubicBezTo>
                    <a:pt x="47371" y="10738375"/>
                    <a:pt x="25400" y="10668144"/>
                    <a:pt x="0" y="10562353"/>
                  </a:cubicBezTo>
                  <a:lnTo>
                    <a:pt x="0" y="10361820"/>
                  </a:lnTo>
                  <a:cubicBezTo>
                    <a:pt x="0" y="10361820"/>
                    <a:pt x="12700" y="10276857"/>
                    <a:pt x="12700" y="10218564"/>
                  </a:cubicBezTo>
                  <a:cubicBezTo>
                    <a:pt x="12700" y="10160271"/>
                    <a:pt x="0" y="10070355"/>
                    <a:pt x="0" y="10070355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261533" y="0"/>
                  </a:lnTo>
                  <a:cubicBezTo>
                    <a:pt x="16361609" y="0"/>
                    <a:pt x="16430062" y="12700"/>
                    <a:pt x="16430062" y="12700"/>
                  </a:cubicBezTo>
                  <a:cubicBezTo>
                    <a:pt x="16494198" y="12700"/>
                    <a:pt x="16582971" y="36322"/>
                    <a:pt x="16640882" y="50800"/>
                  </a:cubicBezTo>
                  <a:cubicBezTo>
                    <a:pt x="16742482" y="76200"/>
                    <a:pt x="16767882" y="254000"/>
                    <a:pt x="16767882" y="350520"/>
                  </a:cubicBezTo>
                  <a:lnTo>
                    <a:pt x="16767882" y="9979550"/>
                  </a:lnTo>
                  <a:cubicBezTo>
                    <a:pt x="16767882" y="9979550"/>
                    <a:pt x="16780582" y="10348231"/>
                    <a:pt x="16780582" y="10381251"/>
                  </a:cubicBezTo>
                  <a:cubicBezTo>
                    <a:pt x="16780582" y="10414271"/>
                    <a:pt x="16758104" y="10522221"/>
                    <a:pt x="16740197" y="10568449"/>
                  </a:cubicBezTo>
                  <a:cubicBezTo>
                    <a:pt x="16715178" y="10633092"/>
                    <a:pt x="16725337" y="10689988"/>
                    <a:pt x="16673522" y="10734184"/>
                  </a:cubicBezTo>
                  <a:cubicBezTo>
                    <a:pt x="16637454" y="10765045"/>
                    <a:pt x="16583352" y="10802383"/>
                    <a:pt x="16538139" y="10819528"/>
                  </a:cubicBezTo>
                  <a:cubicBezTo>
                    <a:pt x="16492928" y="10836673"/>
                    <a:pt x="16435142" y="10833371"/>
                    <a:pt x="16379262" y="1084607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34" name="TextBox 7">
            <a:extLst>
              <a:ext uri="{FF2B5EF4-FFF2-40B4-BE49-F238E27FC236}">
                <a16:creationId xmlns:a16="http://schemas.microsoft.com/office/drawing/2014/main" id="{02E56C6D-6BF4-8084-7799-42295F31CE65}"/>
              </a:ext>
            </a:extLst>
          </p:cNvPr>
          <p:cNvSpPr txBox="1"/>
          <p:nvPr/>
        </p:nvSpPr>
        <p:spPr>
          <a:xfrm>
            <a:off x="6522689" y="1986120"/>
            <a:ext cx="9972335" cy="139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30"/>
              </a:lnSpc>
              <a:spcBef>
                <a:spcPct val="0"/>
              </a:spcBef>
            </a:pPr>
            <a:r>
              <a:rPr lang="vi-VN" sz="72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Cấu trúc thư mục</a:t>
            </a:r>
            <a:endParaRPr lang="en-US" sz="7200" b="1" dirty="0">
              <a:solidFill>
                <a:srgbClr val="E5645E"/>
              </a:solidFill>
              <a:latin typeface="Times New Roman" panose="02020603050405020304" pitchFamily="18" charset="0"/>
              <a:ea typeface="Saira Bold"/>
              <a:cs typeface="Times New Roman" panose="02020603050405020304" pitchFamily="18" charset="0"/>
              <a:sym typeface="Saira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EE95AC66-3608-81FA-BBA4-F58FE68CD8E7}"/>
              </a:ext>
            </a:extLst>
          </p:cNvPr>
          <p:cNvSpPr txBox="1"/>
          <p:nvPr/>
        </p:nvSpPr>
        <p:spPr>
          <a:xfrm>
            <a:off x="6678677" y="3451987"/>
            <a:ext cx="4953515" cy="4445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300000"/>
              </a:lnSpc>
              <a:spcBef>
                <a:spcPct val="0"/>
              </a:spcBef>
            </a:pP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images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/: ảnh, 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icon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 </a:t>
            </a:r>
          </a:p>
          <a:p>
            <a:pPr>
              <a:lnSpc>
                <a:spcPct val="300000"/>
              </a:lnSpc>
              <a:spcBef>
                <a:spcPct val="0"/>
              </a:spcBef>
            </a:pP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videos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/: 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video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 mẫu </a:t>
            </a:r>
          </a:p>
          <a:p>
            <a:pPr>
              <a:lnSpc>
                <a:spcPct val="300000"/>
              </a:lnSpc>
              <a:spcBef>
                <a:spcPct val="0"/>
              </a:spcBef>
            </a:pP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screens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/: các màn hình chính </a:t>
            </a:r>
          </a:p>
          <a:p>
            <a:pPr>
              <a:lnSpc>
                <a:spcPct val="300000"/>
              </a:lnSpc>
              <a:spcBef>
                <a:spcPct val="0"/>
              </a:spcBef>
            </a:pP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App.js: cấu hình 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Navigation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 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package.json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: quản lý thư viện</a:t>
            </a:r>
            <a:endParaRPr lang="en-US" sz="2000" b="1" dirty="0">
              <a:solidFill>
                <a:srgbClr val="E5645E"/>
              </a:solidFill>
              <a:latin typeface="Times New Roman" panose="02020603050405020304" pitchFamily="18" charset="0"/>
              <a:ea typeface="Saira Bold"/>
              <a:cs typeface="Times New Roman" panose="02020603050405020304" pitchFamily="18" charset="0"/>
              <a:sym typeface="Saira Bol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F35C529-BB94-F46C-F538-AE176F6542E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789610" y="3433401"/>
            <a:ext cx="4455883" cy="509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4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4247A-A503-5E7E-DC9A-B6259A468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A4F700C-4CEE-807A-4091-18A2E8DEAA5F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BB9789B-6577-CFB3-0331-A0A953C0F70B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48709145-12B3-629B-803D-F11A8CAA91B9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AF4B9199-59F0-8C68-34C0-04B3FDAEC552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A2CBC7B-FC3B-E7B5-E69F-DECC68C34B5F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BBFB47F3-CAF9-B52E-D71C-068E5AB50AEF}"/>
              </a:ext>
            </a:extLst>
          </p:cNvPr>
          <p:cNvSpPr txBox="1"/>
          <p:nvPr/>
        </p:nvSpPr>
        <p:spPr>
          <a:xfrm>
            <a:off x="3329957" y="2334597"/>
            <a:ext cx="11671385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Đề</a:t>
            </a:r>
            <a:r>
              <a:rPr lang="en-US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xuất</a:t>
            </a:r>
            <a:r>
              <a:rPr lang="en-US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cải</a:t>
            </a:r>
            <a:r>
              <a:rPr lang="en-US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tiến</a:t>
            </a:r>
            <a:endParaRPr lang="en-US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FB335ECA-BB38-5A91-15A5-B9F68AF3BA16}"/>
              </a:ext>
            </a:extLst>
          </p:cNvPr>
          <p:cNvSpPr/>
          <p:nvPr/>
        </p:nvSpPr>
        <p:spPr>
          <a:xfrm rot="-1727232">
            <a:off x="-190075" y="757084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22B066F0-7305-3B6D-6E45-600F7791C16E}"/>
              </a:ext>
            </a:extLst>
          </p:cNvPr>
          <p:cNvSpPr/>
          <p:nvPr/>
        </p:nvSpPr>
        <p:spPr>
          <a:xfrm>
            <a:off x="-2324863" y="7695982"/>
            <a:ext cx="3478876" cy="4114800"/>
          </a:xfrm>
          <a:custGeom>
            <a:avLst/>
            <a:gdLst/>
            <a:ahLst/>
            <a:cxnLst/>
            <a:rect l="l" t="t" r="r" b="b"/>
            <a:pathLst>
              <a:path w="3478876" h="4114800">
                <a:moveTo>
                  <a:pt x="0" y="0"/>
                </a:moveTo>
                <a:lnTo>
                  <a:pt x="3478877" y="0"/>
                </a:lnTo>
                <a:lnTo>
                  <a:pt x="34788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A2968858-787B-8AAE-86E5-718D02F2DD2E}"/>
              </a:ext>
            </a:extLst>
          </p:cNvPr>
          <p:cNvSpPr/>
          <p:nvPr/>
        </p:nvSpPr>
        <p:spPr>
          <a:xfrm flipH="1">
            <a:off x="3774703" y="8097339"/>
            <a:ext cx="3170242" cy="3927102"/>
          </a:xfrm>
          <a:custGeom>
            <a:avLst/>
            <a:gdLst/>
            <a:ahLst/>
            <a:cxnLst/>
            <a:rect l="l" t="t" r="r" b="b"/>
            <a:pathLst>
              <a:path w="3170242" h="3927102">
                <a:moveTo>
                  <a:pt x="3170242" y="0"/>
                </a:moveTo>
                <a:lnTo>
                  <a:pt x="0" y="0"/>
                </a:lnTo>
                <a:lnTo>
                  <a:pt x="0" y="3927102"/>
                </a:lnTo>
                <a:lnTo>
                  <a:pt x="3170242" y="3927102"/>
                </a:lnTo>
                <a:lnTo>
                  <a:pt x="317024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486B3DFC-71C5-E4E9-F200-87962A4A0D8B}"/>
              </a:ext>
            </a:extLst>
          </p:cNvPr>
          <p:cNvSpPr txBox="1"/>
          <p:nvPr/>
        </p:nvSpPr>
        <p:spPr>
          <a:xfrm>
            <a:off x="6003340" y="4590532"/>
            <a:ext cx="8243847" cy="3141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Thêm đăng nhập / đăng ký (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Firebase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)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Tích hợp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Like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–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Comment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–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Share</a:t>
            </a:r>
            <a:endParaRPr lang="vi-VN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Quay &amp; chỉnh sửa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video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trực tiếp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Kết nối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backend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&amp;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database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thực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Phát triển phiên bản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web</a:t>
            </a: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  <p:sp>
        <p:nvSpPr>
          <p:cNvPr id="12" name="Freeform 22">
            <a:extLst>
              <a:ext uri="{FF2B5EF4-FFF2-40B4-BE49-F238E27FC236}">
                <a16:creationId xmlns:a16="http://schemas.microsoft.com/office/drawing/2014/main" id="{86821DD3-25E3-A671-A3A5-105F45E98EA4}"/>
              </a:ext>
            </a:extLst>
          </p:cNvPr>
          <p:cNvSpPr/>
          <p:nvPr/>
        </p:nvSpPr>
        <p:spPr>
          <a:xfrm flipH="1">
            <a:off x="995399" y="2972431"/>
            <a:ext cx="3058352" cy="8995154"/>
          </a:xfrm>
          <a:custGeom>
            <a:avLst/>
            <a:gdLst/>
            <a:ahLst/>
            <a:cxnLst/>
            <a:rect l="l" t="t" r="r" b="b"/>
            <a:pathLst>
              <a:path w="3058352" h="8995154">
                <a:moveTo>
                  <a:pt x="3058353" y="0"/>
                </a:moveTo>
                <a:lnTo>
                  <a:pt x="0" y="0"/>
                </a:lnTo>
                <a:lnTo>
                  <a:pt x="0" y="8995153"/>
                </a:lnTo>
                <a:lnTo>
                  <a:pt x="3058353" y="8995153"/>
                </a:lnTo>
                <a:lnTo>
                  <a:pt x="305835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36925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612</Words>
  <Application>Microsoft Office PowerPoint</Application>
  <PresentationFormat>Custom</PresentationFormat>
  <Paragraphs>96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Saira Bold</vt:lpstr>
      <vt:lpstr>Calibri</vt:lpstr>
      <vt:lpstr>Asap Medium</vt:lpstr>
      <vt:lpstr>Arial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Vàng nhạt Hồng Chủ nghĩa số Bài thuyết trình đơn giản</dc:title>
  <cp:lastModifiedBy>Pham Hien</cp:lastModifiedBy>
  <cp:revision>19</cp:revision>
  <dcterms:created xsi:type="dcterms:W3CDTF">2006-08-16T00:00:00Z</dcterms:created>
  <dcterms:modified xsi:type="dcterms:W3CDTF">2025-11-19T09:46:32Z</dcterms:modified>
  <dc:identifier>DAG4TClrTWI</dc:identifier>
</cp:coreProperties>
</file>